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654" r:id="rId2"/>
    <p:sldId id="656" r:id="rId3"/>
    <p:sldId id="655" r:id="rId4"/>
    <p:sldId id="538" r:id="rId5"/>
    <p:sldId id="474" r:id="rId6"/>
    <p:sldId id="458" r:id="rId7"/>
    <p:sldId id="542" r:id="rId8"/>
    <p:sldId id="546" r:id="rId9"/>
    <p:sldId id="582" r:id="rId10"/>
    <p:sldId id="583" r:id="rId11"/>
    <p:sldId id="584" r:id="rId12"/>
    <p:sldId id="547" r:id="rId13"/>
    <p:sldId id="552" r:id="rId14"/>
    <p:sldId id="548" r:id="rId15"/>
    <p:sldId id="549" r:id="rId16"/>
    <p:sldId id="550" r:id="rId17"/>
    <p:sldId id="588" r:id="rId18"/>
    <p:sldId id="384" r:id="rId19"/>
    <p:sldId id="590" r:id="rId20"/>
    <p:sldId id="591" r:id="rId21"/>
    <p:sldId id="471" r:id="rId22"/>
    <p:sldId id="592" r:id="rId23"/>
    <p:sldId id="392" r:id="rId24"/>
    <p:sldId id="393" r:id="rId25"/>
    <p:sldId id="394" r:id="rId26"/>
    <p:sldId id="594" r:id="rId27"/>
    <p:sldId id="395" r:id="rId28"/>
    <p:sldId id="593" r:id="rId29"/>
    <p:sldId id="398" r:id="rId30"/>
    <p:sldId id="399" r:id="rId31"/>
    <p:sldId id="400" r:id="rId32"/>
    <p:sldId id="389" r:id="rId33"/>
    <p:sldId id="473" r:id="rId34"/>
    <p:sldId id="595" r:id="rId35"/>
    <p:sldId id="391" r:id="rId36"/>
    <p:sldId id="657" r:id="rId37"/>
    <p:sldId id="388" r:id="rId38"/>
    <p:sldId id="480" r:id="rId39"/>
    <p:sldId id="539" r:id="rId40"/>
    <p:sldId id="402" r:id="rId41"/>
    <p:sldId id="596" r:id="rId42"/>
    <p:sldId id="603" r:id="rId43"/>
    <p:sldId id="604" r:id="rId44"/>
    <p:sldId id="608" r:id="rId45"/>
    <p:sldId id="601" r:id="rId46"/>
    <p:sldId id="602" r:id="rId47"/>
    <p:sldId id="599" r:id="rId48"/>
    <p:sldId id="600" r:id="rId49"/>
    <p:sldId id="605" r:id="rId50"/>
    <p:sldId id="606" r:id="rId51"/>
    <p:sldId id="659" r:id="rId52"/>
    <p:sldId id="483" r:id="rId53"/>
    <p:sldId id="610" r:id="rId54"/>
    <p:sldId id="609" r:id="rId55"/>
    <p:sldId id="658" r:id="rId56"/>
    <p:sldId id="660" r:id="rId57"/>
    <p:sldId id="403" r:id="rId58"/>
    <p:sldId id="380" r:id="rId59"/>
    <p:sldId id="432" r:id="rId60"/>
    <p:sldId id="433" r:id="rId61"/>
  </p:sldIdLst>
  <p:sldSz cx="9144000" cy="6858000" type="screen4x3"/>
  <p:notesSz cx="6858000" cy="9144000"/>
  <p:defaultTextStyle>
    <a:defPPr>
      <a:defRPr lang="en-US"/>
    </a:defPPr>
    <a:lvl1pPr algn="l" rtl="0" fontAlgn="base">
      <a:spcBef>
        <a:spcPct val="0"/>
      </a:spcBef>
      <a:spcAft>
        <a:spcPct val="0"/>
      </a:spcAft>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1pPr>
    <a:lvl2pPr marL="457200" algn="l" rtl="0" fontAlgn="base">
      <a:spcBef>
        <a:spcPct val="0"/>
      </a:spcBef>
      <a:spcAft>
        <a:spcPct val="0"/>
      </a:spcAft>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2pPr>
    <a:lvl3pPr marL="914400" algn="l" rtl="0" fontAlgn="base">
      <a:spcBef>
        <a:spcPct val="0"/>
      </a:spcBef>
      <a:spcAft>
        <a:spcPct val="0"/>
      </a:spcAft>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3pPr>
    <a:lvl4pPr marL="1371600" algn="l" rtl="0" fontAlgn="base">
      <a:spcBef>
        <a:spcPct val="0"/>
      </a:spcBef>
      <a:spcAft>
        <a:spcPct val="0"/>
      </a:spcAft>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4pPr>
    <a:lvl5pPr marL="1828800" algn="l" rtl="0" fontAlgn="base">
      <a:spcBef>
        <a:spcPct val="0"/>
      </a:spcBef>
      <a:spcAft>
        <a:spcPct val="0"/>
      </a:spcAft>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5pPr>
    <a:lvl6pPr marL="2286000" algn="l" defTabSz="914400" rtl="0" eaLnBrk="1" latinLnBrk="0" hangingPunct="1">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6pPr>
    <a:lvl7pPr marL="2743200" algn="l" defTabSz="914400" rtl="0" eaLnBrk="1" latinLnBrk="0" hangingPunct="1">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7pPr>
    <a:lvl8pPr marL="3200400" algn="l" defTabSz="914400" rtl="0" eaLnBrk="1" latinLnBrk="0" hangingPunct="1">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8pPr>
    <a:lvl9pPr marL="3657600" algn="l" defTabSz="914400" rtl="0" eaLnBrk="1" latinLnBrk="0" hangingPunct="1">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FF"/>
    <a:srgbClr val="66FF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3" autoAdjust="0"/>
    <p:restoredTop sz="88411" autoAdjust="0"/>
  </p:normalViewPr>
  <p:slideViewPr>
    <p:cSldViewPr snapToGrid="0" showGuides="1">
      <p:cViewPr varScale="1">
        <p:scale>
          <a:sx n="99" d="100"/>
          <a:sy n="99" d="100"/>
        </p:scale>
        <p:origin x="33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effectLst/>
                <a:latin typeface="Times New Roman" pitchFamily="18" charset="0"/>
              </a:defRPr>
            </a:lvl1pPr>
          </a:lstStyle>
          <a:p>
            <a:pPr>
              <a:defRPr/>
            </a:pPr>
            <a:endParaRPr lang="en-US"/>
          </a:p>
        </p:txBody>
      </p:sp>
      <p:sp>
        <p:nvSpPr>
          <p:cNvPr id="634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Times New Roman" pitchFamily="18" charset="0"/>
              </a:defRPr>
            </a:lvl1pPr>
          </a:lstStyle>
          <a:p>
            <a:pPr>
              <a:defRPr/>
            </a:pPr>
            <a:endParaRPr lang="en-US"/>
          </a:p>
        </p:txBody>
      </p:sp>
      <p:sp>
        <p:nvSpPr>
          <p:cNvPr id="1587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34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Times New Roman" pitchFamily="18" charset="0"/>
              </a:defRPr>
            </a:lvl1pPr>
          </a:lstStyle>
          <a:p>
            <a:pPr>
              <a:defRPr/>
            </a:pPr>
            <a:endParaRPr lang="en-US"/>
          </a:p>
        </p:txBody>
      </p:sp>
      <p:sp>
        <p:nvSpPr>
          <p:cNvPr id="634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Times New Roman" pitchFamily="18" charset="0"/>
              </a:defRPr>
            </a:lvl1pPr>
          </a:lstStyle>
          <a:p>
            <a:pPr>
              <a:defRPr/>
            </a:pPr>
            <a:fld id="{2C519B51-2C86-4BD9-94F5-5E63352897E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Although greywacke is the dominant</a:t>
            </a:r>
            <a:r>
              <a:rPr lang="en-US" baseline="0" dirty="0"/>
              <a:t> sediment type accreted to the wedge,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pPr eaLnBrk="1" hangingPunct="1"/>
            <a:r>
              <a:rPr lang="en-US" dirty="0"/>
              <a:t>...</a:t>
            </a:r>
          </a:p>
        </p:txBody>
      </p:sp>
      <p:sp>
        <p:nvSpPr>
          <p:cNvPr id="168964" name="Slide Number Placeholder 3"/>
          <p:cNvSpPr>
            <a:spLocks noGrp="1"/>
          </p:cNvSpPr>
          <p:nvPr>
            <p:ph type="sldNum" sz="quarter" idx="5"/>
          </p:nvPr>
        </p:nvSpPr>
        <p:spPr>
          <a:noFill/>
        </p:spPr>
        <p:txBody>
          <a:bodyPr/>
          <a:lstStyle/>
          <a:p>
            <a:fld id="{BEDD0724-DB38-4A99-8E9C-032C5D24310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pPr eaLnBrk="1" hangingPunct="1"/>
            <a:r>
              <a:rPr lang="en-US" dirty="0"/>
              <a:t>…. to</a:t>
            </a:r>
            <a:r>
              <a:rPr lang="en-US" baseline="0" dirty="0"/>
              <a:t> represent a layer of turbidite spread-out by a turbidity current or less commonly – basaltic sand. </a:t>
            </a:r>
            <a:r>
              <a:rPr lang="en-US" dirty="0"/>
              <a:t>Now let’s push the two-card packets under the adjacent packet to the right. </a:t>
            </a:r>
          </a:p>
        </p:txBody>
      </p:sp>
      <p:sp>
        <p:nvSpPr>
          <p:cNvPr id="168964" name="Slide Number Placeholder 3"/>
          <p:cNvSpPr>
            <a:spLocks noGrp="1"/>
          </p:cNvSpPr>
          <p:nvPr>
            <p:ph type="sldNum" sz="quarter" idx="5"/>
          </p:nvPr>
        </p:nvSpPr>
        <p:spPr>
          <a:noFill/>
        </p:spPr>
        <p:txBody>
          <a:bodyPr/>
          <a:lstStyle/>
          <a:p>
            <a:fld id="{BEDD0724-DB38-4A99-8E9C-032C5D24310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p:spPr>
        <p:txBody>
          <a:bodyPr/>
          <a:lstStyle/>
          <a:p>
            <a:pPr eaLnBrk="1" hangingPunct="1"/>
            <a:r>
              <a:rPr lang="en-US" dirty="0"/>
              <a:t>From top to bottom,</a:t>
            </a:r>
            <a:r>
              <a:rPr lang="en-US" baseline="0" dirty="0"/>
              <a:t> t</a:t>
            </a:r>
            <a:r>
              <a:rPr lang="en-US" dirty="0"/>
              <a:t>he</a:t>
            </a:r>
            <a:r>
              <a:rPr lang="en-US" baseline="0" dirty="0"/>
              <a:t> original pair of layers will be duplicated repeatedly and the pile of sediment becomes greatly thickened.</a:t>
            </a:r>
            <a:endParaRPr lang="en-US" dirty="0"/>
          </a:p>
        </p:txBody>
      </p:sp>
      <p:sp>
        <p:nvSpPr>
          <p:cNvPr id="169988" name="Slide Number Placeholder 3"/>
          <p:cNvSpPr>
            <a:spLocks noGrp="1"/>
          </p:cNvSpPr>
          <p:nvPr>
            <p:ph type="sldNum" sz="quarter" idx="5"/>
          </p:nvPr>
        </p:nvSpPr>
        <p:spPr>
          <a:noFill/>
        </p:spPr>
        <p:txBody>
          <a:bodyPr/>
          <a:lstStyle/>
          <a:p>
            <a:fld id="{91700093-16DA-408A-8B23-381431A89B85}"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pPr eaLnBrk="1" hangingPunct="1"/>
            <a:r>
              <a:rPr lang="en-US" dirty="0"/>
              <a:t>The</a:t>
            </a:r>
            <a:r>
              <a:rPr lang="en-US" baseline="0" dirty="0"/>
              <a:t> continual addition of new sediment to the base of the wedge eventually lifts packets of older sediment to the surface …</a:t>
            </a:r>
            <a:endParaRPr lang="en-US" dirty="0"/>
          </a:p>
        </p:txBody>
      </p:sp>
      <p:sp>
        <p:nvSpPr>
          <p:cNvPr id="175108" name="Slide Number Placeholder 3"/>
          <p:cNvSpPr>
            <a:spLocks noGrp="1"/>
          </p:cNvSpPr>
          <p:nvPr>
            <p:ph type="sldNum" sz="quarter" idx="5"/>
          </p:nvPr>
        </p:nvSpPr>
        <p:spPr>
          <a:noFill/>
        </p:spPr>
        <p:txBody>
          <a:bodyPr/>
          <a:lstStyle/>
          <a:p>
            <a:fld id="{C454976E-7889-46EF-87F6-D6FA1B5138C6}"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p:spPr>
        <p:txBody>
          <a:bodyPr/>
          <a:lstStyle/>
          <a:p>
            <a:pPr eaLnBrk="1" hangingPunct="1"/>
            <a:r>
              <a:rPr lang="en-US" dirty="0"/>
              <a:t>… where</a:t>
            </a:r>
            <a:r>
              <a:rPr lang="en-US" baseline="0" dirty="0"/>
              <a:t> it can be </a:t>
            </a:r>
            <a:r>
              <a:rPr lang="en-US" dirty="0"/>
              <a:t>washed into the ocean, ...</a:t>
            </a:r>
          </a:p>
        </p:txBody>
      </p:sp>
      <p:sp>
        <p:nvSpPr>
          <p:cNvPr id="171012" name="Slide Number Placeholder 3"/>
          <p:cNvSpPr>
            <a:spLocks noGrp="1"/>
          </p:cNvSpPr>
          <p:nvPr>
            <p:ph type="sldNum" sz="quarter" idx="5"/>
          </p:nvPr>
        </p:nvSpPr>
        <p:spPr>
          <a:noFill/>
        </p:spPr>
        <p:txBody>
          <a:bodyPr/>
          <a:lstStyle/>
          <a:p>
            <a:fld id="{B633B95E-9FB4-4C04-9786-558B80D1CFA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pPr eaLnBrk="1" hangingPunct="1"/>
            <a:r>
              <a:rPr lang="en-US" dirty="0"/>
              <a:t>… carried out to sea by turbidity currents and sand slides ...</a:t>
            </a:r>
          </a:p>
        </p:txBody>
      </p:sp>
      <p:sp>
        <p:nvSpPr>
          <p:cNvPr id="172036" name="Slide Number Placeholder 3"/>
          <p:cNvSpPr>
            <a:spLocks noGrp="1"/>
          </p:cNvSpPr>
          <p:nvPr>
            <p:ph type="sldNum" sz="quarter" idx="5"/>
          </p:nvPr>
        </p:nvSpPr>
        <p:spPr>
          <a:noFill/>
        </p:spPr>
        <p:txBody>
          <a:bodyPr/>
          <a:lstStyle/>
          <a:p>
            <a:fld id="{E87892CA-10BB-4ED5-8ADA-738584E5E9A2}"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p:spPr>
        <p:txBody>
          <a:bodyPr/>
          <a:lstStyle/>
          <a:p>
            <a:pPr eaLnBrk="1" hangingPunct="1"/>
            <a:r>
              <a:rPr lang="en-US" dirty="0"/>
              <a:t>…and once again worked to the bottom of the accretionary wedge by subduction</a:t>
            </a:r>
            <a:r>
              <a:rPr lang="en-US" baseline="0" dirty="0"/>
              <a:t>.</a:t>
            </a:r>
            <a:endParaRPr lang="en-US" dirty="0"/>
          </a:p>
        </p:txBody>
      </p:sp>
      <p:sp>
        <p:nvSpPr>
          <p:cNvPr id="173060" name="Slide Number Placeholder 3"/>
          <p:cNvSpPr>
            <a:spLocks noGrp="1"/>
          </p:cNvSpPr>
          <p:nvPr>
            <p:ph type="sldNum" sz="quarter" idx="5"/>
          </p:nvPr>
        </p:nvSpPr>
        <p:spPr>
          <a:noFill/>
        </p:spPr>
        <p:txBody>
          <a:bodyPr/>
          <a:lstStyle/>
          <a:p>
            <a:fld id="{89F30E27-27E6-4727-9D6D-5D0F9923E7DD}"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pPr eaLnBrk="1" hangingPunct="1"/>
            <a:r>
              <a:rPr lang="en-US" dirty="0"/>
              <a:t>Thus turbidite,</a:t>
            </a:r>
            <a:r>
              <a:rPr lang="en-US" baseline="0" dirty="0"/>
              <a:t> </a:t>
            </a:r>
            <a:r>
              <a:rPr lang="en-US" dirty="0"/>
              <a:t> basaltic sand and pelagic</a:t>
            </a:r>
            <a:r>
              <a:rPr lang="en-US" baseline="0" dirty="0"/>
              <a:t> sediment become thoroughly shuffled, folded, blended and recycled within the accretionary wedge.</a:t>
            </a:r>
            <a:endParaRPr lang="en-US" dirty="0"/>
          </a:p>
        </p:txBody>
      </p:sp>
      <p:sp>
        <p:nvSpPr>
          <p:cNvPr id="175108" name="Slide Number Placeholder 3"/>
          <p:cNvSpPr>
            <a:spLocks noGrp="1"/>
          </p:cNvSpPr>
          <p:nvPr>
            <p:ph type="sldNum" sz="quarter" idx="5"/>
          </p:nvPr>
        </p:nvSpPr>
        <p:spPr>
          <a:noFill/>
        </p:spPr>
        <p:txBody>
          <a:bodyPr/>
          <a:lstStyle/>
          <a:p>
            <a:fld id="{C454976E-7889-46EF-87F6-D6FA1B5138C6}"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To complicate the situation</a:t>
            </a:r>
            <a:r>
              <a:rPr lang="en-US" baseline="0" dirty="0"/>
              <a:t> further, there are three distinctly different subtypes of  pelagic sediment – pelagic clay, siliceous ooze and calcareous ooze.</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Pelagic clay is the “default” pelagic sediment, meaning that it always exists to some extent in the open ocean, but it may be significantly diluted by other components depending on various environmental factors.</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 large amount of mafic material was also added</a:t>
            </a:r>
            <a:r>
              <a:rPr lang="en-US" baseline="0" dirty="0"/>
              <a:t> to the wedge</a:t>
            </a:r>
            <a:r>
              <a:rPr lang="en-US" dirty="0"/>
              <a:t>. </a:t>
            </a:r>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2</a:t>
            </a:fld>
            <a:endParaRPr lang="en-US"/>
          </a:p>
        </p:txBody>
      </p:sp>
    </p:spTree>
    <p:extLst>
      <p:ext uri="{BB962C8B-B14F-4D97-AF65-F5344CB8AC3E}">
        <p14:creationId xmlns:p14="http://schemas.microsoft.com/office/powerpoint/2010/main" val="1597253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Since pelagic</a:t>
            </a:r>
            <a:r>
              <a:rPr lang="en-US" baseline="0" dirty="0"/>
              <a:t> clay largely originates from dust blown out to sea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it is extremely fine</a:t>
            </a:r>
            <a:r>
              <a:rPr lang="en-US" baseline="0" dirty="0"/>
              <a:t> and settles so slowly that plankton shells almost always accumulate with it.</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When such shells exceed 30% of the sediment, the sediment is called ooze. The shells in siliceous ooze are predominantly made of silica (SiO</a:t>
            </a:r>
            <a:r>
              <a:rPr lang="en-US" baseline="-25000" dirty="0"/>
              <a:t>2</a:t>
            </a:r>
            <a:r>
              <a:rPr lang="en-US" baseline="0" dirty="0"/>
              <a:t>), whereas those in calcareous ooze are made of calcium carbonate (CaCO</a:t>
            </a:r>
            <a:r>
              <a:rPr lang="en-US" baseline="-25000" dirty="0"/>
              <a:t>3</a:t>
            </a:r>
            <a:r>
              <a:rPr lang="en-US" baseline="0" dirty="0"/>
              <a:t> – aka lime).</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Pure calcareous ooze like this is rare. It is almost always mixed pelagic</a:t>
            </a:r>
            <a:r>
              <a:rPr lang="en-US" baseline="0" dirty="0"/>
              <a:t> clay and/or siliceous ooze.</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DE80075F-7190-499C-B626-EC750BEBF4F6}" type="slidenum">
              <a:rPr lang="en-US" smtClean="0"/>
              <a:pPr/>
              <a:t>24</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xfrm>
            <a:off x="685800" y="4343400"/>
            <a:ext cx="5486400" cy="4114800"/>
          </a:xfrm>
          <a:noFill/>
          <a:ln/>
        </p:spPr>
        <p:txBody>
          <a:bodyPr/>
          <a:lstStyle/>
          <a:p>
            <a:pPr eaLnBrk="1" hangingPunct="1"/>
            <a:r>
              <a:rPr lang="en-US" dirty="0"/>
              <a:t>That’s because calcareous shells dissolve as they sink</a:t>
            </a:r>
            <a:r>
              <a:rPr lang="en-US" baseline="0" dirty="0"/>
              <a:t> but clay and silica do not. Thus there is a certain depth in the ocean, known as the CCCD (calcium carbonate compensation depth), above which mostly calcareous ooze deposits. Below the CCCD mostly pelagic clay deposits unless the surface waters are especially favorable to the production of siliceous plankton, in which case siliceous ooze will deposit.</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Such areas typically occur along the equator and near the poles,</a:t>
            </a:r>
            <a:r>
              <a:rPr lang="en-US" baseline="0" dirty="0"/>
              <a:t> which explains the distribution of siliceous ooze. Note that diatoms flourish in cold water whereas radiolarians thrive where equatorial upwelling takes place.</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Also note that near</a:t>
            </a:r>
            <a:r>
              <a:rPr lang="en-US" baseline="0" dirty="0"/>
              <a:t> the equator s</a:t>
            </a:r>
            <a:r>
              <a:rPr lang="en-US" dirty="0"/>
              <a:t>iliceous ooze </a:t>
            </a:r>
            <a:r>
              <a:rPr lang="en-US" baseline="0" dirty="0"/>
              <a:t>is roughly 5 times thicker than pelagic clay in the northern Pacific.</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Of the two types of siliceous ooze, it was the radiolarian type which was accreted to the wedge in southern California.</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That’s because as the Farallon</a:t>
            </a:r>
            <a:r>
              <a:rPr lang="en-US" baseline="0" dirty="0"/>
              <a:t> Plate subducted, it moved in a northeasterly direction, eventually transporting sediment that fell on the equator all the way to the wedge. Thus, siliceous radiolarian ooze became the dominant pelagic sediment accreted to the wedge.</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BC36CB40-97FA-408A-8B62-8379A55FC372}" type="slidenum">
              <a:rPr lang="en-US" smtClean="0"/>
              <a:pPr/>
              <a:t>29</a:t>
            </a:fld>
            <a:endParaRPr lang="en-US"/>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xfrm>
            <a:off x="685800" y="4343400"/>
            <a:ext cx="5486400" cy="4114800"/>
          </a:xfrm>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The highly pliable</a:t>
            </a:r>
            <a:r>
              <a:rPr lang="en-US" dirty="0"/>
              <a:t> ooze becomes</a:t>
            </a:r>
            <a:r>
              <a:rPr lang="en-US" baseline="0" dirty="0"/>
              <a:t> folded and contorted upon accretion to the wedge and eventually compresses and recrystallizes into the rock “chert”. Red and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Mafic components</a:t>
            </a:r>
            <a:r>
              <a:rPr lang="en-US" baseline="0" dirty="0"/>
              <a:t> derive from tectonically sheared-off seamounts and slabs of ocean crust</a:t>
            </a:r>
            <a:r>
              <a:rPr lang="en-US" dirty="0"/>
              <a:t> as well as from</a:t>
            </a:r>
            <a:r>
              <a:rPr lang="en-US" baseline="0" dirty="0"/>
              <a:t> </a:t>
            </a:r>
            <a:r>
              <a:rPr lang="en-US" baseline="0" dirty="0" err="1"/>
              <a:t>forearc</a:t>
            </a:r>
            <a:r>
              <a:rPr lang="en-US" baseline="0" dirty="0"/>
              <a:t> basin basement rocks uplifted along </a:t>
            </a:r>
            <a:r>
              <a:rPr lang="en-US" baseline="0" dirty="0" err="1"/>
              <a:t>forearc</a:t>
            </a:r>
            <a:r>
              <a:rPr lang="en-US" baseline="0" dirty="0"/>
              <a:t> thrust faults. When uplifted and exposed at the surface of the wedge, these mafic materials rapidly erode producing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a:t>
            </a:fld>
            <a:endParaRPr lang="en-US"/>
          </a:p>
        </p:txBody>
      </p:sp>
    </p:spTree>
    <p:extLst>
      <p:ext uri="{BB962C8B-B14F-4D97-AF65-F5344CB8AC3E}">
        <p14:creationId xmlns:p14="http://schemas.microsoft.com/office/powerpoint/2010/main" val="3065315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3B3328C2-1BCA-42EB-80A7-F3B535135603}" type="slidenum">
              <a:rPr lang="en-US" smtClean="0"/>
              <a:pPr/>
              <a:t>30</a:t>
            </a:fld>
            <a:endParaRPr lang="en-US"/>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xfrm>
            <a:off x="685800" y="4343400"/>
            <a:ext cx="5486400" cy="4114800"/>
          </a:xfrm>
          <a:noFill/>
          <a:ln/>
        </p:spPr>
        <p:txBody>
          <a:bodyPr/>
          <a:lstStyle/>
          <a:p>
            <a:pPr eaLnBrk="1" hangingPunct="1"/>
            <a:r>
              <a:rPr lang="en-US" dirty="0"/>
              <a:t>… brown colors in chert indicate the presence of iron compounds slowly added to the radiolarian</a:t>
            </a:r>
            <a:r>
              <a:rPr lang="en-US" baseline="0" dirty="0"/>
              <a:t> ooze from meteorite and land-derived dust.</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EE4BF7DD-442E-4606-9B56-126A1BD88A1C}" type="slidenum">
              <a:rPr lang="en-US" smtClean="0"/>
              <a:pPr/>
              <a:t>31</a:t>
            </a:fld>
            <a:endParaRPr lang="en-US"/>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xfrm>
            <a:off x="685800" y="4343400"/>
            <a:ext cx="5486400" cy="4114800"/>
          </a:xfrm>
          <a:noFill/>
          <a:ln/>
        </p:spPr>
        <p:txBody>
          <a:bodyPr/>
          <a:lstStyle/>
          <a:p>
            <a:pPr eaLnBrk="1" hangingPunct="1"/>
            <a:r>
              <a:rPr lang="en-US" dirty="0"/>
              <a:t>Black chert contains </a:t>
            </a:r>
            <a:r>
              <a:rPr lang="en-US" baseline="0" dirty="0"/>
              <a:t>carbon from organic material.</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a:t>
            </a:r>
            <a:r>
              <a:rPr lang="en-US" baseline="0" dirty="0"/>
              <a:t> we dredge the sea floor off North America, pelagic clay and ooze typically pass right through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leaving larger fragments</a:t>
            </a:r>
            <a:r>
              <a:rPr lang="en-US" baseline="0" dirty="0"/>
              <a:t> of chert and limestone from hardened siliceous and calcareous ooze.</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limestone here</a:t>
            </a:r>
            <a:r>
              <a:rPr lang="en-US" baseline="0" dirty="0"/>
              <a:t> formed on top of seamounts that were tall enough to rise above the CCCD.</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But as you can see, such areas</a:t>
            </a:r>
            <a:r>
              <a:rPr lang="en-US" baseline="0" dirty="0"/>
              <a:t> are rare in the north Pacific,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so chert derived from siliceous ooze near the equator became the dominant pelagic material added to the wedge.</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36</a:t>
            </a:fld>
            <a:endParaRPr lang="en-US"/>
          </a:p>
        </p:txBody>
      </p:sp>
    </p:spTree>
    <p:extLst>
      <p:ext uri="{BB962C8B-B14F-4D97-AF65-F5344CB8AC3E}">
        <p14:creationId xmlns:p14="http://schemas.microsoft.com/office/powerpoint/2010/main" val="9242035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With the addition of pelagic sediment we have 3 of the 4 ingredients</a:t>
            </a:r>
            <a:r>
              <a:rPr lang="en-US" baseline="0" dirty="0"/>
              <a:t> necessary to make “Accretionary </a:t>
            </a:r>
            <a:r>
              <a:rPr lang="en-US" baseline="0" dirty="0" err="1"/>
              <a:t>Wedgie</a:t>
            </a:r>
            <a:r>
              <a:rPr lang="en-US" baseline="0" dirty="0"/>
              <a:t> a la Catalina”.</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final ingredient comes from the upper</a:t>
            </a:r>
            <a:r>
              <a:rPr lang="en-US" baseline="0" dirty="0"/>
              <a:t> mantle just b</a:t>
            </a:r>
            <a:r>
              <a:rPr lang="en-US" dirty="0"/>
              <a:t>eneath the crust</a:t>
            </a:r>
            <a:r>
              <a:rPr lang="en-US" baseline="0" dirty="0"/>
              <a:t>. This part of the earth is made of a rock called peridotite,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95EDC798-21EF-48ED-AFDB-807F33AF4592}" type="slidenum">
              <a:rPr lang="en-US" smtClean="0"/>
              <a:pPr/>
              <a:t>39</a:t>
            </a:fld>
            <a:endParaRPr lang="en-US"/>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r>
              <a:rPr lang="en-US" dirty="0"/>
              <a:t>… which is </a:t>
            </a:r>
            <a:r>
              <a:rPr lang="en-US" baseline="0" dirty="0"/>
              <a:t>even higher in Fe and Mg and lower in silica than basalt and gabbro are. The large amount of Fe and Mg in peridotite makes it unstable in the presence of hot, pressurized water,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sediment – mostly basaltic sand and conglomerate which quickly traveled down to the wedge and</a:t>
            </a:r>
            <a:r>
              <a:rPr lang="en-US" baseline="0" dirty="0"/>
              <a:t> into the trench via sand slides.</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A37A1616-87F5-4676-8732-C0357DF15DC8}" type="slidenum">
              <a:rPr lang="en-US" smtClean="0"/>
              <a:pPr/>
              <a:t>40</a:t>
            </a:fld>
            <a:endParaRPr lang="en-US"/>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xfrm>
            <a:off x="685800" y="4343400"/>
            <a:ext cx="5486400" cy="4114800"/>
          </a:xfrm>
          <a:noFill/>
          <a:ln/>
        </p:spPr>
        <p:txBody>
          <a:bodyPr/>
          <a:lstStyle/>
          <a:p>
            <a:pPr eaLnBrk="1" hangingPunct="1"/>
            <a:r>
              <a:rPr lang="en-US" dirty="0"/>
              <a:t>… which alters peridotite into</a:t>
            </a:r>
            <a:r>
              <a:rPr lang="en-US" baseline="0" dirty="0"/>
              <a:t> the rock s</a:t>
            </a:r>
            <a:r>
              <a:rPr lang="en-US" dirty="0"/>
              <a:t>erpentinite</a:t>
            </a:r>
            <a:r>
              <a:rPr lang="en-US" baseline="0" dirty="0"/>
              <a:t> (state rock of California).</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71B5E27-536A-4EB0-A01F-10BD11F109E9}" type="slidenum">
              <a:rPr lang="en-US"/>
              <a:pPr/>
              <a:t>41</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en-US" dirty="0"/>
              <a:t>This variously green rock is named after its smooth, snake-skin-like</a:t>
            </a:r>
            <a:r>
              <a:rPr lang="en-US" baseline="0" dirty="0"/>
              <a:t> feel and forms from basalt or mantle rocks altered by hot, pressurized water. There are two places where serpentinite can form </a:t>
            </a:r>
            <a:r>
              <a:rPr lang="en-US" u="sng" baseline="0" dirty="0"/>
              <a:t>and</a:t>
            </a:r>
            <a:r>
              <a:rPr lang="en-US" baseline="0" dirty="0"/>
              <a:t> later be incorporated into a wedge.</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p:spPr>
        <p:txBody>
          <a:bodyPr/>
          <a:lstStyle/>
          <a:p>
            <a:r>
              <a:rPr lang="en-US" dirty="0"/>
              <a:t>First, hydrothermal </a:t>
            </a:r>
            <a:r>
              <a:rPr lang="en-US" baseline="0" dirty="0"/>
              <a:t>systems near oceanic ridges and rises can form serpentinite from either the ocean crust or more typically the lithospheric portion of the mantle there. Uplift along </a:t>
            </a:r>
            <a:r>
              <a:rPr lang="en-US" dirty="0"/>
              <a:t>faults associated with ocean ridges and rises</a:t>
            </a:r>
            <a:r>
              <a:rPr lang="en-US" baseline="0" dirty="0"/>
              <a:t> aids the process.</a:t>
            </a:r>
            <a:endParaRPr lang="en-US" dirty="0"/>
          </a:p>
        </p:txBody>
      </p:sp>
      <p:sp>
        <p:nvSpPr>
          <p:cNvPr id="193540" name="Slide Number Placeholder 3"/>
          <p:cNvSpPr>
            <a:spLocks noGrp="1"/>
          </p:cNvSpPr>
          <p:nvPr>
            <p:ph type="sldNum" sz="quarter" idx="5"/>
          </p:nvPr>
        </p:nvSpPr>
        <p:spPr>
          <a:noFill/>
        </p:spPr>
        <p:txBody>
          <a:bodyPr/>
          <a:lstStyle/>
          <a:p>
            <a:fld id="{C2357C97-5EB8-4743-AE00-7996139F6D69}"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p:spPr>
        <p:txBody>
          <a:bodyPr/>
          <a:lstStyle/>
          <a:p>
            <a:r>
              <a:rPr lang="en-US" dirty="0"/>
              <a:t>Second, serpentinite</a:t>
            </a:r>
            <a:r>
              <a:rPr lang="en-US" baseline="0" dirty="0"/>
              <a:t> can also form due to sea water sweated out of the subducted plate into the wedge of lithospheric mantle above it.</a:t>
            </a:r>
            <a:endParaRPr lang="en-US" dirty="0"/>
          </a:p>
        </p:txBody>
      </p:sp>
      <p:sp>
        <p:nvSpPr>
          <p:cNvPr id="194564" name="Slide Number Placeholder 3"/>
          <p:cNvSpPr>
            <a:spLocks noGrp="1"/>
          </p:cNvSpPr>
          <p:nvPr>
            <p:ph type="sldNum" sz="quarter" idx="5"/>
          </p:nvPr>
        </p:nvSpPr>
        <p:spPr>
          <a:noFill/>
        </p:spPr>
        <p:txBody>
          <a:bodyPr/>
          <a:lstStyle/>
          <a:p>
            <a:fld id="{8A16ACA4-CEA1-4EBA-A7EF-1D7BC8CA1789}"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p:spPr>
        <p:txBody>
          <a:bodyPr/>
          <a:lstStyle/>
          <a:p>
            <a:r>
              <a:rPr lang="en-US" dirty="0"/>
              <a:t>Water is also</a:t>
            </a:r>
            <a:r>
              <a:rPr lang="en-US" baseline="0" dirty="0"/>
              <a:t> forced into the base of the accretionary wedge.</a:t>
            </a:r>
            <a:endParaRPr lang="en-US" dirty="0"/>
          </a:p>
        </p:txBody>
      </p:sp>
      <p:sp>
        <p:nvSpPr>
          <p:cNvPr id="194564" name="Slide Number Placeholder 3"/>
          <p:cNvSpPr>
            <a:spLocks noGrp="1"/>
          </p:cNvSpPr>
          <p:nvPr>
            <p:ph type="sldNum" sz="quarter" idx="5"/>
          </p:nvPr>
        </p:nvSpPr>
        <p:spPr>
          <a:noFill/>
        </p:spPr>
        <p:txBody>
          <a:bodyPr/>
          <a:lstStyle/>
          <a:p>
            <a:fld id="{8A16ACA4-CEA1-4EBA-A7EF-1D7BC8CA1789}"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p:spPr>
        <p:txBody>
          <a:bodyPr/>
          <a:lstStyle/>
          <a:p>
            <a:r>
              <a:rPr lang="en-US" dirty="0"/>
              <a:t>When water is added to rocks under high pressures and temperature, it greatly increases ion mobility and metamorphic reaction rates. Combined with the intense shearing that takes place in the deepest parts of the wedge, the enhanced metamorphism due to the addition of water results in an utterly chaotic mixture of rock types, folds and thrust faults named after the French word for mixture – Mélange. Under-thrusting of additional sediment eventually works the mélange towards the surface.</a:t>
            </a:r>
          </a:p>
        </p:txBody>
      </p:sp>
      <p:sp>
        <p:nvSpPr>
          <p:cNvPr id="195588" name="Slide Number Placeholder 3"/>
          <p:cNvSpPr>
            <a:spLocks noGrp="1"/>
          </p:cNvSpPr>
          <p:nvPr>
            <p:ph type="sldNum" sz="quarter" idx="5"/>
          </p:nvPr>
        </p:nvSpPr>
        <p:spPr>
          <a:noFill/>
        </p:spPr>
        <p:txBody>
          <a:bodyPr/>
          <a:lstStyle/>
          <a:p>
            <a:fld id="{85A4B6D8-A674-4CCF-A907-2EE030E1E68A}"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p:spPr>
        <p:txBody>
          <a:bodyPr/>
          <a:lstStyle/>
          <a:p>
            <a:r>
              <a:rPr lang="en-US" dirty="0"/>
              <a:t>When infused with hot, pressurized water, the wedge of lithospheric mantle above the subducted plate is far more unstable than the sediments of the accretionary wedge, so the more highly altered rock serpentinite forms. </a:t>
            </a:r>
          </a:p>
        </p:txBody>
      </p:sp>
      <p:sp>
        <p:nvSpPr>
          <p:cNvPr id="196612" name="Slide Number Placeholder 3"/>
          <p:cNvSpPr>
            <a:spLocks noGrp="1"/>
          </p:cNvSpPr>
          <p:nvPr>
            <p:ph type="sldNum" sz="quarter" idx="5"/>
          </p:nvPr>
        </p:nvSpPr>
        <p:spPr>
          <a:noFill/>
        </p:spPr>
        <p:txBody>
          <a:bodyPr/>
          <a:lstStyle/>
          <a:p>
            <a:fld id="{F07D705F-EC7A-4F32-A64A-5276A76A18BB}"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Serpentinite’s high water content makes it relatively buoyant and plastic, …</a:t>
            </a:r>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 which helps it to rise towards the surface.</a:t>
            </a:r>
            <a:r>
              <a:rPr lang="en-US" baseline="0" dirty="0"/>
              <a:t> </a:t>
            </a:r>
            <a:r>
              <a:rPr lang="en-US" dirty="0"/>
              <a:t>Serpentinite created in this way is under-thrusted</a:t>
            </a:r>
            <a:r>
              <a:rPr lang="en-US" baseline="0" dirty="0"/>
              <a:t> by, and mixed with mélange rocks ...</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 all of which are ultimately worked to the surface</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now we add a second component to the wedge – </a:t>
            </a:r>
            <a:r>
              <a:rPr lang="en-US" dirty="0" err="1"/>
              <a:t>mafic</a:t>
            </a:r>
            <a:r>
              <a:rPr lang="en-US" baseline="0" dirty="0" err="1"/>
              <a:t>s</a:t>
            </a:r>
            <a:r>
              <a:rPr lang="en-US" baseline="0" dirty="0"/>
              <a:t>. Together with greywacke, these two components account for about 90% of Catalina’s wedge by volume.</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and exposed by erosion.</a:t>
            </a:r>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addition of serpentinite</a:t>
            </a:r>
            <a:r>
              <a:rPr lang="en-US" baseline="0" dirty="0"/>
              <a:t> to the wedge gives us four very different components: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51</a:t>
            </a:fld>
            <a:endParaRPr lang="en-US"/>
          </a:p>
        </p:txBody>
      </p:sp>
    </p:spTree>
    <p:extLst>
      <p:ext uri="{BB962C8B-B14F-4D97-AF65-F5344CB8AC3E}">
        <p14:creationId xmlns:p14="http://schemas.microsoft.com/office/powerpoint/2010/main" val="19154520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 turbidite (mostly greywacke), …</a:t>
            </a:r>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 </a:t>
            </a:r>
            <a:r>
              <a:rPr lang="en-US" baseline="0" dirty="0" err="1"/>
              <a:t>mafics</a:t>
            </a:r>
            <a:r>
              <a:rPr lang="en-US" baseline="0" dirty="0"/>
              <a:t> from seamounts, ocean crust and uplifted basement rocks below the </a:t>
            </a:r>
            <a:r>
              <a:rPr lang="en-US" baseline="0" dirty="0" err="1"/>
              <a:t>forearc</a:t>
            </a:r>
            <a:r>
              <a:rPr lang="en-US" baseline="0" dirty="0"/>
              <a:t> basin,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 pelagic</a:t>
            </a:r>
            <a:r>
              <a:rPr lang="en-US" baseline="0" dirty="0"/>
              <a:t> sediment (mostly chert),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 </a:t>
            </a:r>
            <a:r>
              <a:rPr lang="en-US" baseline="0" dirty="0"/>
              <a:t>… and </a:t>
            </a:r>
            <a:r>
              <a:rPr lang="en-US" baseline="0" dirty="0" err="1"/>
              <a:t>serpentinized</a:t>
            </a:r>
            <a:r>
              <a:rPr lang="en-US" baseline="0" dirty="0"/>
              <a:t> mantle either sheared off the subducted plate or intruded from the mantle wedge above the subducted plate.</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55</a:t>
            </a:fld>
            <a:endParaRPr lang="en-US"/>
          </a:p>
        </p:txBody>
      </p:sp>
    </p:spTree>
    <p:extLst>
      <p:ext uri="{BB962C8B-B14F-4D97-AF65-F5344CB8AC3E}">
        <p14:creationId xmlns:p14="http://schemas.microsoft.com/office/powerpoint/2010/main" val="9284145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All of</a:t>
            </a:r>
            <a:r>
              <a:rPr lang="en-US" baseline="0" dirty="0"/>
              <a:t> these materials become thoroughly blended together into a mélange at the base of the accretionary wedge.</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56</a:t>
            </a:fld>
            <a:endParaRPr lang="en-US"/>
          </a:p>
        </p:txBody>
      </p:sp>
    </p:spTree>
    <p:extLst>
      <p:ext uri="{BB962C8B-B14F-4D97-AF65-F5344CB8AC3E}">
        <p14:creationId xmlns:p14="http://schemas.microsoft.com/office/powerpoint/2010/main" val="15284784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FE38817B-382C-407C-BCE4-EF395A9BD47E}" type="slidenum">
              <a:rPr lang="en-US" smtClean="0"/>
              <a:pPr/>
              <a:t>57</a:t>
            </a:fld>
            <a:endParaRPr lang="en-US"/>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xfrm>
            <a:off x="685800" y="4343400"/>
            <a:ext cx="5486400" cy="4114800"/>
          </a:xfrm>
          <a:noFill/>
          <a:ln/>
        </p:spPr>
        <p:txBody>
          <a:bodyPr/>
          <a:lstStyle/>
          <a:p>
            <a:pPr eaLnBrk="1" hangingPunct="1"/>
            <a:r>
              <a:rPr lang="en-US" dirty="0"/>
              <a:t>The scale of rock</a:t>
            </a:r>
            <a:r>
              <a:rPr lang="en-US" baseline="0" dirty="0"/>
              <a:t> fragments in mélange varies from a few millimeters …</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93416CBC-9DD0-423A-9B24-FBF93841FCE2}" type="slidenum">
              <a:rPr lang="en-US" smtClean="0"/>
              <a:pPr/>
              <a:t>58</a:t>
            </a:fld>
            <a:endParaRPr 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xfrm>
            <a:off x="685800" y="4343400"/>
            <a:ext cx="5486400" cy="4114800"/>
          </a:xfrm>
          <a:noFill/>
          <a:ln/>
        </p:spPr>
        <p:txBody>
          <a:bodyPr/>
          <a:lstStyle/>
          <a:p>
            <a:pPr eaLnBrk="1" hangingPunct="1"/>
            <a:r>
              <a:rPr lang="en-US" dirty="0"/>
              <a:t>… to house-size</a:t>
            </a:r>
            <a:r>
              <a:rPr lang="en-US" baseline="0" dirty="0"/>
              <a:t> or larger. </a:t>
            </a:r>
            <a:r>
              <a:rPr lang="en-US" dirty="0"/>
              <a:t>The sheared and crushed material of the mélange is weak and easily eroded. Large, erosionally-resistant rock masses are called knockers and tend to be massive greywacke or chert.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Knockers</a:t>
            </a:r>
            <a:r>
              <a:rPr lang="en-US" baseline="0" dirty="0"/>
              <a:t> abound on Catalina and are particularly noticeable along the coast where they often form sea stacks.</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But</a:t>
            </a:r>
            <a:r>
              <a:rPr lang="en-US" baseline="0" dirty="0"/>
              <a:t> </a:t>
            </a:r>
            <a:r>
              <a:rPr lang="en-US" dirty="0"/>
              <a:t>subduction of the oceanic crust keeps thrusting a variety</a:t>
            </a:r>
            <a:r>
              <a:rPr lang="en-US" baseline="0" dirty="0"/>
              <a:t> of “pelagic” (open ocean) sediment types into the wedge as well.</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Since knockers move</a:t>
            </a:r>
            <a:r>
              <a:rPr lang="en-US" baseline="0" dirty="0"/>
              <a:t> around a lot in the mélange, they commonly encounter major physical and chemical changes. Reaction rims of interesting minerals like talc are formed in this way.</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60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pPr eaLnBrk="1" hangingPunct="1"/>
            <a:r>
              <a:rPr lang="en-US" dirty="0"/>
              <a:t>The process works a little like this. Imagine these cards as representing a layer of pelagic</a:t>
            </a:r>
            <a:r>
              <a:rPr lang="en-US" baseline="0" dirty="0"/>
              <a:t> strata deposited on the ocean floor offshore from an accretionary wedge.</a:t>
            </a:r>
            <a:endParaRPr lang="en-US" dirty="0"/>
          </a:p>
        </p:txBody>
      </p:sp>
      <p:sp>
        <p:nvSpPr>
          <p:cNvPr id="164868" name="Slide Number Placeholder 3"/>
          <p:cNvSpPr>
            <a:spLocks noGrp="1"/>
          </p:cNvSpPr>
          <p:nvPr>
            <p:ph type="sldNum" sz="quarter" idx="5"/>
          </p:nvPr>
        </p:nvSpPr>
        <p:spPr>
          <a:noFill/>
        </p:spPr>
        <p:txBody>
          <a:bodyPr/>
          <a:lstStyle/>
          <a:p>
            <a:fld id="{79BB37ED-E8C3-418E-B1C2-9EA948AE144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pPr eaLnBrk="1" hangingPunct="1"/>
            <a:r>
              <a:rPr lang="en-US" dirty="0"/>
              <a:t>Now place another card on top of each of these …</a:t>
            </a:r>
          </a:p>
        </p:txBody>
      </p:sp>
      <p:sp>
        <p:nvSpPr>
          <p:cNvPr id="168964" name="Slide Number Placeholder 3"/>
          <p:cNvSpPr>
            <a:spLocks noGrp="1"/>
          </p:cNvSpPr>
          <p:nvPr>
            <p:ph type="sldNum" sz="quarter" idx="5"/>
          </p:nvPr>
        </p:nvSpPr>
        <p:spPr>
          <a:noFill/>
        </p:spPr>
        <p:txBody>
          <a:bodyPr/>
          <a:lstStyle/>
          <a:p>
            <a:fld id="{BEDD0724-DB38-4A99-8E9C-032C5D24310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pPr eaLnBrk="1" hangingPunct="1"/>
            <a:r>
              <a:rPr lang="en-US" dirty="0"/>
              <a:t>… </a:t>
            </a:r>
          </a:p>
        </p:txBody>
      </p:sp>
      <p:sp>
        <p:nvSpPr>
          <p:cNvPr id="168964" name="Slide Number Placeholder 3"/>
          <p:cNvSpPr>
            <a:spLocks noGrp="1"/>
          </p:cNvSpPr>
          <p:nvPr>
            <p:ph type="sldNum" sz="quarter" idx="5"/>
          </p:nvPr>
        </p:nvSpPr>
        <p:spPr>
          <a:noFill/>
        </p:spPr>
        <p:txBody>
          <a:bodyPr/>
          <a:lstStyle/>
          <a:p>
            <a:fld id="{BEDD0724-DB38-4A99-8E9C-032C5D24310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526A79-272E-41D2-AD4D-09AEC8EC081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9FBC4E-BB6F-42FF-8E4B-F77A5D764EA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7FB787-C224-42B3-9509-37E5E9EBA84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E87A5D-0D3B-4C9B-8633-C72CF231459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41CC9A-5AF0-41F3-A439-C7022267760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20AA89-F9F9-487B-9C24-8C59F900EBD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30446E9-D268-4A52-B29F-9EF8E62F327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70453E-E082-49E2-8BB7-2C3FF749504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9E2F3F9-98D3-4900-AAFB-6142DBCD8DF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2BF6F9-B37F-4445-9A2C-A8FA3DC5826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CD0B8A-879E-470B-840E-FAEE144DCBD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effectLst/>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effectLst/>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effectLst/>
                <a:latin typeface="+mn-lt"/>
              </a:defRPr>
            </a:lvl1pPr>
          </a:lstStyle>
          <a:p>
            <a:pPr>
              <a:defRPr/>
            </a:pPr>
            <a:fld id="{EC5E050B-BB3C-40CD-B81E-0645622823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3.gif"/></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838200" y="2055813"/>
            <a:ext cx="7467600" cy="1373187"/>
          </a:xfrm>
          <a:prstGeom prst="rect">
            <a:avLst/>
          </a:prstGeom>
          <a:noFill/>
          <a:ln w="38100">
            <a:noFill/>
            <a:miter lim="800000"/>
            <a:headEnd/>
            <a:tailEnd/>
          </a:ln>
        </p:spPr>
        <p:txBody>
          <a:bodyPr>
            <a:spAutoFit/>
          </a:bodyPr>
          <a:lstStyle/>
          <a:p>
            <a:pPr marL="342900" indent="-342900" algn="ctr">
              <a:spcBef>
                <a:spcPct val="50000"/>
              </a:spcBef>
            </a:pPr>
            <a:r>
              <a:rPr lang="en-US" sz="3600" b="1" u="sng" dirty="0">
                <a:solidFill>
                  <a:schemeClr val="bg1"/>
                </a:solidFill>
                <a:effectLst/>
                <a:latin typeface="Arial" charset="0"/>
              </a:rPr>
              <a:t>Wedgie composition</a:t>
            </a:r>
          </a:p>
          <a:p>
            <a:pPr marL="342900" indent="-342900">
              <a:spcBef>
                <a:spcPct val="50000"/>
              </a:spcBef>
              <a:buFontTx/>
              <a:buAutoNum type="arabicPeriod"/>
            </a:pPr>
            <a:r>
              <a:rPr lang="en-US" sz="3200" b="1" dirty="0">
                <a:solidFill>
                  <a:schemeClr val="bg1"/>
                </a:solidFill>
                <a:effectLst/>
                <a:latin typeface="Arial" charset="0"/>
              </a:rPr>
              <a:t> Turbidite (mostly greywacke)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39938" name="Picture 22" descr="blue card.tif"/>
          <p:cNvPicPr>
            <a:picLocks noChangeAspect="1"/>
          </p:cNvPicPr>
          <p:nvPr/>
        </p:nvPicPr>
        <p:blipFill>
          <a:blip r:embed="rId4" cstate="print"/>
          <a:srcRect/>
          <a:stretch>
            <a:fillRect/>
          </a:stretch>
        </p:blipFill>
        <p:spPr bwMode="auto">
          <a:xfrm>
            <a:off x="6319838" y="2173288"/>
            <a:ext cx="1797050" cy="2511425"/>
          </a:xfrm>
          <a:prstGeom prst="rect">
            <a:avLst/>
          </a:prstGeom>
          <a:noFill/>
          <a:ln w="9525">
            <a:noFill/>
            <a:miter lim="800000"/>
            <a:headEnd/>
            <a:tailEnd/>
          </a:ln>
        </p:spPr>
      </p:pic>
      <p:pic>
        <p:nvPicPr>
          <p:cNvPr id="39939" name="Picture 23" descr="blue card.tif"/>
          <p:cNvPicPr>
            <a:picLocks noChangeAspect="1"/>
          </p:cNvPicPr>
          <p:nvPr/>
        </p:nvPicPr>
        <p:blipFill>
          <a:blip r:embed="rId4" cstate="print"/>
          <a:srcRect/>
          <a:stretch>
            <a:fillRect/>
          </a:stretch>
        </p:blipFill>
        <p:spPr bwMode="auto">
          <a:xfrm>
            <a:off x="4535488" y="2173288"/>
            <a:ext cx="1795462" cy="2511425"/>
          </a:xfrm>
          <a:prstGeom prst="rect">
            <a:avLst/>
          </a:prstGeom>
          <a:noFill/>
          <a:ln w="9525">
            <a:noFill/>
            <a:miter lim="800000"/>
            <a:headEnd/>
            <a:tailEnd/>
          </a:ln>
        </p:spPr>
      </p:pic>
      <p:pic>
        <p:nvPicPr>
          <p:cNvPr id="39940" name="Picture 24" descr="blue card.tif"/>
          <p:cNvPicPr>
            <a:picLocks noChangeAspect="1"/>
          </p:cNvPicPr>
          <p:nvPr/>
        </p:nvPicPr>
        <p:blipFill>
          <a:blip r:embed="rId4" cstate="print"/>
          <a:srcRect/>
          <a:stretch>
            <a:fillRect/>
          </a:stretch>
        </p:blipFill>
        <p:spPr bwMode="auto">
          <a:xfrm>
            <a:off x="2749550" y="2173288"/>
            <a:ext cx="1797050" cy="2511425"/>
          </a:xfrm>
          <a:prstGeom prst="rect">
            <a:avLst/>
          </a:prstGeom>
          <a:noFill/>
          <a:ln w="9525">
            <a:noFill/>
            <a:miter lim="800000"/>
            <a:headEnd/>
            <a:tailEnd/>
          </a:ln>
        </p:spPr>
      </p:pic>
      <p:pic>
        <p:nvPicPr>
          <p:cNvPr id="39941" name="Picture 25" descr="blue card.tif"/>
          <p:cNvPicPr>
            <a:picLocks noChangeAspect="1"/>
          </p:cNvPicPr>
          <p:nvPr/>
        </p:nvPicPr>
        <p:blipFill>
          <a:blip r:embed="rId4" cstate="print"/>
          <a:srcRect/>
          <a:stretch>
            <a:fillRect/>
          </a:stretch>
        </p:blipFill>
        <p:spPr bwMode="auto">
          <a:xfrm>
            <a:off x="963613" y="2173288"/>
            <a:ext cx="1797050" cy="2511425"/>
          </a:xfrm>
          <a:prstGeom prst="rect">
            <a:avLst/>
          </a:prstGeom>
          <a:noFill/>
          <a:ln w="9525">
            <a:noFill/>
            <a:miter lim="800000"/>
            <a:headEnd/>
            <a:tailEnd/>
          </a:ln>
        </p:spPr>
      </p:pic>
      <p:pic>
        <p:nvPicPr>
          <p:cNvPr id="39943" name="Picture 6" descr="green card.tif"/>
          <p:cNvPicPr>
            <a:picLocks noChangeAspect="1"/>
          </p:cNvPicPr>
          <p:nvPr/>
        </p:nvPicPr>
        <p:blipFill>
          <a:blip r:embed="rId5" cstate="print"/>
          <a:srcRect/>
          <a:stretch>
            <a:fillRect/>
          </a:stretch>
        </p:blipFill>
        <p:spPr bwMode="auto">
          <a:xfrm>
            <a:off x="2751138" y="2155825"/>
            <a:ext cx="1820862" cy="2546350"/>
          </a:xfrm>
          <a:prstGeom prst="rect">
            <a:avLst/>
          </a:prstGeom>
          <a:noFill/>
          <a:ln w="9525">
            <a:noFill/>
            <a:miter lim="800000"/>
            <a:headEnd/>
            <a:tailEnd/>
          </a:ln>
        </p:spPr>
      </p:pic>
      <p:pic>
        <p:nvPicPr>
          <p:cNvPr id="39944" name="Picture 7" descr="green card.tif"/>
          <p:cNvPicPr>
            <a:picLocks noChangeAspect="1"/>
          </p:cNvPicPr>
          <p:nvPr/>
        </p:nvPicPr>
        <p:blipFill>
          <a:blip r:embed="rId5" cstate="print"/>
          <a:srcRect/>
          <a:stretch>
            <a:fillRect/>
          </a:stretch>
        </p:blipFill>
        <p:spPr bwMode="auto">
          <a:xfrm>
            <a:off x="4552950" y="2155825"/>
            <a:ext cx="1820863" cy="2546350"/>
          </a:xfrm>
          <a:prstGeom prst="rect">
            <a:avLst/>
          </a:prstGeom>
          <a:noFill/>
          <a:ln w="9525">
            <a:noFill/>
            <a:miter lim="800000"/>
            <a:headEnd/>
            <a:tailEnd/>
          </a:ln>
        </p:spPr>
      </p:pic>
      <p:pic>
        <p:nvPicPr>
          <p:cNvPr id="39945" name="Picture 8" descr="green card.tif"/>
          <p:cNvPicPr>
            <a:picLocks noChangeAspect="1"/>
          </p:cNvPicPr>
          <p:nvPr/>
        </p:nvPicPr>
        <p:blipFill>
          <a:blip r:embed="rId5" cstate="print"/>
          <a:srcRect/>
          <a:stretch>
            <a:fillRect/>
          </a:stretch>
        </p:blipFill>
        <p:spPr bwMode="auto">
          <a:xfrm>
            <a:off x="6346825" y="2155825"/>
            <a:ext cx="1820863" cy="254635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39938" name="Picture 22" descr="blue card.tif"/>
          <p:cNvPicPr>
            <a:picLocks noChangeAspect="1"/>
          </p:cNvPicPr>
          <p:nvPr/>
        </p:nvPicPr>
        <p:blipFill>
          <a:blip r:embed="rId4" cstate="print"/>
          <a:srcRect/>
          <a:stretch>
            <a:fillRect/>
          </a:stretch>
        </p:blipFill>
        <p:spPr bwMode="auto">
          <a:xfrm>
            <a:off x="6319838" y="2173288"/>
            <a:ext cx="1797050" cy="2511425"/>
          </a:xfrm>
          <a:prstGeom prst="rect">
            <a:avLst/>
          </a:prstGeom>
          <a:noFill/>
          <a:ln w="9525">
            <a:noFill/>
            <a:miter lim="800000"/>
            <a:headEnd/>
            <a:tailEnd/>
          </a:ln>
        </p:spPr>
      </p:pic>
      <p:pic>
        <p:nvPicPr>
          <p:cNvPr id="39939" name="Picture 23" descr="blue card.tif"/>
          <p:cNvPicPr>
            <a:picLocks noChangeAspect="1"/>
          </p:cNvPicPr>
          <p:nvPr/>
        </p:nvPicPr>
        <p:blipFill>
          <a:blip r:embed="rId4" cstate="print"/>
          <a:srcRect/>
          <a:stretch>
            <a:fillRect/>
          </a:stretch>
        </p:blipFill>
        <p:spPr bwMode="auto">
          <a:xfrm>
            <a:off x="4535488" y="2173288"/>
            <a:ext cx="1795462" cy="2511425"/>
          </a:xfrm>
          <a:prstGeom prst="rect">
            <a:avLst/>
          </a:prstGeom>
          <a:noFill/>
          <a:ln w="9525">
            <a:noFill/>
            <a:miter lim="800000"/>
            <a:headEnd/>
            <a:tailEnd/>
          </a:ln>
        </p:spPr>
      </p:pic>
      <p:pic>
        <p:nvPicPr>
          <p:cNvPr id="39940" name="Picture 24" descr="blue card.tif"/>
          <p:cNvPicPr>
            <a:picLocks noChangeAspect="1"/>
          </p:cNvPicPr>
          <p:nvPr/>
        </p:nvPicPr>
        <p:blipFill>
          <a:blip r:embed="rId4" cstate="print"/>
          <a:srcRect/>
          <a:stretch>
            <a:fillRect/>
          </a:stretch>
        </p:blipFill>
        <p:spPr bwMode="auto">
          <a:xfrm>
            <a:off x="2749550" y="2173288"/>
            <a:ext cx="1797050" cy="2511425"/>
          </a:xfrm>
          <a:prstGeom prst="rect">
            <a:avLst/>
          </a:prstGeom>
          <a:noFill/>
          <a:ln w="9525">
            <a:noFill/>
            <a:miter lim="800000"/>
            <a:headEnd/>
            <a:tailEnd/>
          </a:ln>
        </p:spPr>
      </p:pic>
      <p:pic>
        <p:nvPicPr>
          <p:cNvPr id="39941" name="Picture 25" descr="blue card.tif"/>
          <p:cNvPicPr>
            <a:picLocks noChangeAspect="1"/>
          </p:cNvPicPr>
          <p:nvPr/>
        </p:nvPicPr>
        <p:blipFill>
          <a:blip r:embed="rId4" cstate="print"/>
          <a:srcRect/>
          <a:stretch>
            <a:fillRect/>
          </a:stretch>
        </p:blipFill>
        <p:spPr bwMode="auto">
          <a:xfrm>
            <a:off x="963613" y="2173288"/>
            <a:ext cx="1797050" cy="2511425"/>
          </a:xfrm>
          <a:prstGeom prst="rect">
            <a:avLst/>
          </a:prstGeom>
          <a:noFill/>
          <a:ln w="9525">
            <a:noFill/>
            <a:miter lim="800000"/>
            <a:headEnd/>
            <a:tailEnd/>
          </a:ln>
        </p:spPr>
      </p:pic>
      <p:pic>
        <p:nvPicPr>
          <p:cNvPr id="39942" name="Picture 5" descr="green card.tif"/>
          <p:cNvPicPr>
            <a:picLocks noChangeAspect="1"/>
          </p:cNvPicPr>
          <p:nvPr/>
        </p:nvPicPr>
        <p:blipFill>
          <a:blip r:embed="rId5" cstate="print"/>
          <a:srcRect/>
          <a:stretch>
            <a:fillRect/>
          </a:stretch>
        </p:blipFill>
        <p:spPr bwMode="auto">
          <a:xfrm>
            <a:off x="946150" y="2155825"/>
            <a:ext cx="1820863" cy="2546350"/>
          </a:xfrm>
          <a:prstGeom prst="rect">
            <a:avLst/>
          </a:prstGeom>
          <a:noFill/>
          <a:ln w="9525">
            <a:noFill/>
            <a:miter lim="800000"/>
            <a:headEnd/>
            <a:tailEnd/>
          </a:ln>
        </p:spPr>
      </p:pic>
      <p:pic>
        <p:nvPicPr>
          <p:cNvPr id="39943" name="Picture 6" descr="green card.tif"/>
          <p:cNvPicPr>
            <a:picLocks noChangeAspect="1"/>
          </p:cNvPicPr>
          <p:nvPr/>
        </p:nvPicPr>
        <p:blipFill>
          <a:blip r:embed="rId5" cstate="print"/>
          <a:srcRect/>
          <a:stretch>
            <a:fillRect/>
          </a:stretch>
        </p:blipFill>
        <p:spPr bwMode="auto">
          <a:xfrm>
            <a:off x="2751138" y="2155825"/>
            <a:ext cx="1820862" cy="2546350"/>
          </a:xfrm>
          <a:prstGeom prst="rect">
            <a:avLst/>
          </a:prstGeom>
          <a:noFill/>
          <a:ln w="9525">
            <a:noFill/>
            <a:miter lim="800000"/>
            <a:headEnd/>
            <a:tailEnd/>
          </a:ln>
        </p:spPr>
      </p:pic>
      <p:pic>
        <p:nvPicPr>
          <p:cNvPr id="39944" name="Picture 7" descr="green card.tif"/>
          <p:cNvPicPr>
            <a:picLocks noChangeAspect="1"/>
          </p:cNvPicPr>
          <p:nvPr/>
        </p:nvPicPr>
        <p:blipFill>
          <a:blip r:embed="rId5" cstate="print"/>
          <a:srcRect/>
          <a:stretch>
            <a:fillRect/>
          </a:stretch>
        </p:blipFill>
        <p:spPr bwMode="auto">
          <a:xfrm>
            <a:off x="4552950" y="2155825"/>
            <a:ext cx="1820863" cy="2546350"/>
          </a:xfrm>
          <a:prstGeom prst="rect">
            <a:avLst/>
          </a:prstGeom>
          <a:noFill/>
          <a:ln w="9525">
            <a:noFill/>
            <a:miter lim="800000"/>
            <a:headEnd/>
            <a:tailEnd/>
          </a:ln>
        </p:spPr>
      </p:pic>
      <p:pic>
        <p:nvPicPr>
          <p:cNvPr id="39945" name="Picture 8" descr="green card.tif"/>
          <p:cNvPicPr>
            <a:picLocks noChangeAspect="1"/>
          </p:cNvPicPr>
          <p:nvPr/>
        </p:nvPicPr>
        <p:blipFill>
          <a:blip r:embed="rId5" cstate="print"/>
          <a:srcRect/>
          <a:stretch>
            <a:fillRect/>
          </a:stretch>
        </p:blipFill>
        <p:spPr bwMode="auto">
          <a:xfrm>
            <a:off x="6346825" y="2155825"/>
            <a:ext cx="1820863" cy="254635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26" name="Picture 25" descr="blue card.tif"/>
          <p:cNvPicPr>
            <a:picLocks noChangeAspect="1"/>
          </p:cNvPicPr>
          <p:nvPr/>
        </p:nvPicPr>
        <p:blipFill>
          <a:blip r:embed="rId4" cstate="print"/>
          <a:srcRect/>
          <a:stretch>
            <a:fillRect/>
          </a:stretch>
        </p:blipFill>
        <p:spPr bwMode="auto">
          <a:xfrm>
            <a:off x="963613" y="2173288"/>
            <a:ext cx="1797050" cy="2511425"/>
          </a:xfrm>
          <a:prstGeom prst="rect">
            <a:avLst/>
          </a:prstGeom>
          <a:noFill/>
          <a:ln w="9525">
            <a:noFill/>
            <a:miter lim="800000"/>
            <a:headEnd/>
            <a:tailEnd/>
          </a:ln>
        </p:spPr>
      </p:pic>
      <p:pic>
        <p:nvPicPr>
          <p:cNvPr id="6" name="Picture 5" descr="green card.tif"/>
          <p:cNvPicPr>
            <a:picLocks noChangeAspect="1"/>
          </p:cNvPicPr>
          <p:nvPr/>
        </p:nvPicPr>
        <p:blipFill>
          <a:blip r:embed="rId5" cstate="print"/>
          <a:srcRect/>
          <a:stretch>
            <a:fillRect/>
          </a:stretch>
        </p:blipFill>
        <p:spPr bwMode="auto">
          <a:xfrm>
            <a:off x="962025" y="2166938"/>
            <a:ext cx="1820863" cy="2546350"/>
          </a:xfrm>
          <a:prstGeom prst="rect">
            <a:avLst/>
          </a:prstGeom>
          <a:noFill/>
          <a:ln w="9525">
            <a:noFill/>
            <a:miter lim="800000"/>
            <a:headEnd/>
            <a:tailEnd/>
          </a:ln>
        </p:spPr>
      </p:pic>
      <p:pic>
        <p:nvPicPr>
          <p:cNvPr id="25" name="Picture 24" descr="blue card.tif"/>
          <p:cNvPicPr>
            <a:picLocks noChangeAspect="1"/>
          </p:cNvPicPr>
          <p:nvPr/>
        </p:nvPicPr>
        <p:blipFill>
          <a:blip r:embed="rId4" cstate="print"/>
          <a:srcRect/>
          <a:stretch>
            <a:fillRect/>
          </a:stretch>
        </p:blipFill>
        <p:spPr bwMode="auto">
          <a:xfrm>
            <a:off x="2749550" y="2173288"/>
            <a:ext cx="1797050" cy="2511425"/>
          </a:xfrm>
          <a:prstGeom prst="rect">
            <a:avLst/>
          </a:prstGeom>
          <a:noFill/>
          <a:ln w="9525">
            <a:noFill/>
            <a:miter lim="800000"/>
            <a:headEnd/>
            <a:tailEnd/>
          </a:ln>
        </p:spPr>
      </p:pic>
      <p:pic>
        <p:nvPicPr>
          <p:cNvPr id="7" name="Picture 6" descr="green card.tif"/>
          <p:cNvPicPr>
            <a:picLocks noChangeAspect="1"/>
          </p:cNvPicPr>
          <p:nvPr/>
        </p:nvPicPr>
        <p:blipFill>
          <a:blip r:embed="rId5" cstate="print"/>
          <a:srcRect/>
          <a:stretch>
            <a:fillRect/>
          </a:stretch>
        </p:blipFill>
        <p:spPr bwMode="auto">
          <a:xfrm>
            <a:off x="2751138" y="2155825"/>
            <a:ext cx="1820862" cy="2546350"/>
          </a:xfrm>
          <a:prstGeom prst="rect">
            <a:avLst/>
          </a:prstGeom>
          <a:noFill/>
          <a:ln w="9525">
            <a:noFill/>
            <a:miter lim="800000"/>
            <a:headEnd/>
            <a:tailEnd/>
          </a:ln>
        </p:spPr>
      </p:pic>
      <p:pic>
        <p:nvPicPr>
          <p:cNvPr id="24" name="Picture 23" descr="blue card.tif"/>
          <p:cNvPicPr>
            <a:picLocks noChangeAspect="1"/>
          </p:cNvPicPr>
          <p:nvPr/>
        </p:nvPicPr>
        <p:blipFill>
          <a:blip r:embed="rId4" cstate="print"/>
          <a:srcRect/>
          <a:stretch>
            <a:fillRect/>
          </a:stretch>
        </p:blipFill>
        <p:spPr bwMode="auto">
          <a:xfrm>
            <a:off x="4535488" y="2173288"/>
            <a:ext cx="1795462" cy="2511425"/>
          </a:xfrm>
          <a:prstGeom prst="rect">
            <a:avLst/>
          </a:prstGeom>
          <a:noFill/>
          <a:ln w="9525">
            <a:noFill/>
            <a:miter lim="800000"/>
            <a:headEnd/>
            <a:tailEnd/>
          </a:ln>
        </p:spPr>
      </p:pic>
      <p:pic>
        <p:nvPicPr>
          <p:cNvPr id="8" name="Picture 7" descr="green card.tif"/>
          <p:cNvPicPr>
            <a:picLocks noChangeAspect="1"/>
          </p:cNvPicPr>
          <p:nvPr/>
        </p:nvPicPr>
        <p:blipFill>
          <a:blip r:embed="rId5" cstate="print"/>
          <a:srcRect/>
          <a:stretch>
            <a:fillRect/>
          </a:stretch>
        </p:blipFill>
        <p:spPr bwMode="auto">
          <a:xfrm>
            <a:off x="4538663" y="2166938"/>
            <a:ext cx="1820862" cy="2546350"/>
          </a:xfrm>
          <a:prstGeom prst="rect">
            <a:avLst/>
          </a:prstGeom>
          <a:noFill/>
          <a:ln w="9525">
            <a:noFill/>
            <a:miter lim="800000"/>
            <a:headEnd/>
            <a:tailEnd/>
          </a:ln>
        </p:spPr>
      </p:pic>
      <p:pic>
        <p:nvPicPr>
          <p:cNvPr id="23" name="Picture 22" descr="blue card.tif"/>
          <p:cNvPicPr>
            <a:picLocks noChangeAspect="1"/>
          </p:cNvPicPr>
          <p:nvPr/>
        </p:nvPicPr>
        <p:blipFill>
          <a:blip r:embed="rId4" cstate="print"/>
          <a:srcRect/>
          <a:stretch>
            <a:fillRect/>
          </a:stretch>
        </p:blipFill>
        <p:spPr bwMode="auto">
          <a:xfrm>
            <a:off x="6324600" y="2173288"/>
            <a:ext cx="1797050" cy="2511425"/>
          </a:xfrm>
          <a:prstGeom prst="rect">
            <a:avLst/>
          </a:prstGeom>
          <a:noFill/>
          <a:ln w="9525">
            <a:noFill/>
            <a:miter lim="800000"/>
            <a:headEnd/>
            <a:tailEnd/>
          </a:ln>
        </p:spPr>
      </p:pic>
      <p:pic>
        <p:nvPicPr>
          <p:cNvPr id="9" name="Picture 8" descr="green card.tif"/>
          <p:cNvPicPr>
            <a:picLocks noChangeAspect="1"/>
          </p:cNvPicPr>
          <p:nvPr/>
        </p:nvPicPr>
        <p:blipFill>
          <a:blip r:embed="rId5" cstate="print"/>
          <a:srcRect/>
          <a:stretch>
            <a:fillRect/>
          </a:stretch>
        </p:blipFill>
        <p:spPr bwMode="auto">
          <a:xfrm>
            <a:off x="6330950" y="2155825"/>
            <a:ext cx="1820863" cy="2546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8.33333E-7 3.7037E-6 L 0.21111 3.7037E-6 " pathEditMode="relative" rAng="0" ptsTypes="AA">
                                      <p:cBhvr>
                                        <p:cTn id="6" dur="2000" fill="hold"/>
                                        <p:tgtEl>
                                          <p:spTgt spid="9"/>
                                        </p:tgtEl>
                                        <p:attrNameLst>
                                          <p:attrName>ppt_x</p:attrName>
                                          <p:attrName>ppt_y</p:attrName>
                                        </p:attrNameLst>
                                      </p:cBhvr>
                                      <p:rCtr x="106" y="0"/>
                                    </p:animMotion>
                                  </p:childTnLst>
                                </p:cTn>
                              </p:par>
                              <p:par>
                                <p:cTn id="7" presetID="63" presetClass="path" presetSubtype="0" accel="50000" decel="50000" fill="hold" nodeType="withEffect">
                                  <p:stCondLst>
                                    <p:cond delay="0"/>
                                  </p:stCondLst>
                                  <p:childTnLst>
                                    <p:animMotion origin="layout" path="M -5.55556E-7 0 L 0.17222 0 " pathEditMode="relative" rAng="0" ptsTypes="AA">
                                      <p:cBhvr>
                                        <p:cTn id="8" dur="2000" fill="hold"/>
                                        <p:tgtEl>
                                          <p:spTgt spid="23"/>
                                        </p:tgtEl>
                                        <p:attrNameLst>
                                          <p:attrName>ppt_x</p:attrName>
                                          <p:attrName>ppt_y</p:attrName>
                                        </p:attrNameLst>
                                      </p:cBhvr>
                                      <p:rCtr x="86" y="0"/>
                                    </p:animMotion>
                                  </p:childTnLst>
                                </p:cTn>
                              </p:par>
                              <p:par>
                                <p:cTn id="9" presetID="63" presetClass="path" presetSubtype="0" accel="50000" decel="50000" fill="hold" nodeType="withEffect">
                                  <p:stCondLst>
                                    <p:cond delay="0"/>
                                  </p:stCondLst>
                                  <p:childTnLst>
                                    <p:animMotion origin="layout" path="M -3.33333E-6 3.33333E-6 L 0.2875 3.33333E-6 " pathEditMode="relative" rAng="0" ptsTypes="AA">
                                      <p:cBhvr>
                                        <p:cTn id="10" dur="2000" fill="hold"/>
                                        <p:tgtEl>
                                          <p:spTgt spid="8"/>
                                        </p:tgtEl>
                                        <p:attrNameLst>
                                          <p:attrName>ppt_x</p:attrName>
                                          <p:attrName>ppt_y</p:attrName>
                                        </p:attrNameLst>
                                      </p:cBhvr>
                                      <p:rCtr x="144" y="0"/>
                                    </p:animMotion>
                                  </p:childTnLst>
                                </p:cTn>
                              </p:par>
                              <p:par>
                                <p:cTn id="11" presetID="63" presetClass="path" presetSubtype="0" accel="50000" decel="50000" fill="hold" nodeType="withEffect">
                                  <p:stCondLst>
                                    <p:cond delay="0"/>
                                  </p:stCondLst>
                                  <p:childTnLst>
                                    <p:animMotion origin="layout" path="M 4.16667E-6 3.7037E-7 L 0.25555 3.7037E-7 " pathEditMode="relative" rAng="0" ptsTypes="AA">
                                      <p:cBhvr>
                                        <p:cTn id="12" dur="2000" fill="hold"/>
                                        <p:tgtEl>
                                          <p:spTgt spid="24"/>
                                        </p:tgtEl>
                                        <p:attrNameLst>
                                          <p:attrName>ppt_x</p:attrName>
                                          <p:attrName>ppt_y</p:attrName>
                                        </p:attrNameLst>
                                      </p:cBhvr>
                                      <p:rCtr x="128" y="0"/>
                                    </p:animMotion>
                                  </p:childTnLst>
                                </p:cTn>
                              </p:par>
                              <p:par>
                                <p:cTn id="13" presetID="63" presetClass="path" presetSubtype="0" accel="50000" decel="50000" fill="hold" nodeType="withEffect">
                                  <p:stCondLst>
                                    <p:cond delay="0"/>
                                  </p:stCondLst>
                                  <p:childTnLst>
                                    <p:animMotion origin="layout" path="M -2.5E-6 3.7037E-6 L 0.39028 3.7037E-6 " pathEditMode="relative" rAng="0" ptsTypes="AA">
                                      <p:cBhvr>
                                        <p:cTn id="14" dur="2000" fill="hold"/>
                                        <p:tgtEl>
                                          <p:spTgt spid="7"/>
                                        </p:tgtEl>
                                        <p:attrNameLst>
                                          <p:attrName>ppt_x</p:attrName>
                                          <p:attrName>ppt_y</p:attrName>
                                        </p:attrNameLst>
                                      </p:cBhvr>
                                      <p:rCtr x="195" y="0"/>
                                    </p:animMotion>
                                  </p:childTnLst>
                                </p:cTn>
                              </p:par>
                              <p:par>
                                <p:cTn id="15" presetID="63" presetClass="path" presetSubtype="0" accel="50000" decel="50000" fill="hold" nodeType="withEffect">
                                  <p:stCondLst>
                                    <p:cond delay="0"/>
                                  </p:stCondLst>
                                  <p:childTnLst>
                                    <p:animMotion origin="layout" path="M 1.66667E-6 0 L 0.33194 0 " pathEditMode="relative" rAng="0" ptsTypes="AA">
                                      <p:cBhvr>
                                        <p:cTn id="16" dur="2000" fill="hold"/>
                                        <p:tgtEl>
                                          <p:spTgt spid="25"/>
                                        </p:tgtEl>
                                        <p:attrNameLst>
                                          <p:attrName>ppt_x</p:attrName>
                                          <p:attrName>ppt_y</p:attrName>
                                        </p:attrNameLst>
                                      </p:cBhvr>
                                      <p:rCtr x="166" y="0"/>
                                    </p:animMotion>
                                  </p:childTnLst>
                                </p:cTn>
                              </p:par>
                              <p:par>
                                <p:cTn id="17" presetID="63" presetClass="path" presetSubtype="0" accel="50000" decel="50000" fill="hold" nodeType="withEffect">
                                  <p:stCondLst>
                                    <p:cond delay="0"/>
                                  </p:stCondLst>
                                  <p:childTnLst>
                                    <p:animMotion origin="layout" path="M 2.5E-6 3.33333E-6 L 0.47361 3.33333E-6 " pathEditMode="relative" rAng="0" ptsTypes="AA">
                                      <p:cBhvr>
                                        <p:cTn id="18" dur="2000" fill="hold"/>
                                        <p:tgtEl>
                                          <p:spTgt spid="6"/>
                                        </p:tgtEl>
                                        <p:attrNameLst>
                                          <p:attrName>ppt_x</p:attrName>
                                          <p:attrName>ppt_y</p:attrName>
                                        </p:attrNameLst>
                                      </p:cBhvr>
                                      <p:rCtr x="237" y="0"/>
                                    </p:animMotion>
                                  </p:childTnLst>
                                </p:cTn>
                              </p:par>
                              <p:par>
                                <p:cTn id="19" presetID="63" presetClass="path" presetSubtype="0" accel="50000" decel="50000" fill="hold" nodeType="withEffect">
                                  <p:stCondLst>
                                    <p:cond delay="0"/>
                                  </p:stCondLst>
                                  <p:childTnLst>
                                    <p:animMotion origin="layout" path="M 4.44444E-6 0 L 0.43055 0 " pathEditMode="relative" rAng="0" ptsTypes="AA">
                                      <p:cBhvr>
                                        <p:cTn id="20" dur="2000" fill="hold"/>
                                        <p:tgtEl>
                                          <p:spTgt spid="26"/>
                                        </p:tgtEl>
                                        <p:attrNameLst>
                                          <p:attrName>ppt_x</p:attrName>
                                          <p:attrName>ppt_y</p:attrName>
                                        </p:attrNameLst>
                                      </p:cBhvr>
                                      <p:rCtr x="2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2" name="Picture 9"/>
          <p:cNvPicPr>
            <a:picLocks noChangeAspect="1" noChangeArrowheads="1"/>
          </p:cNvPicPr>
          <p:nvPr/>
        </p:nvPicPr>
        <p:blipFill>
          <a:blip r:embed="rId3" cstate="print"/>
          <a:srcRect/>
          <a:stretch>
            <a:fillRect/>
          </a:stretch>
        </p:blipFill>
        <p:spPr bwMode="auto">
          <a:xfrm>
            <a:off x="-11113" y="676275"/>
            <a:ext cx="9144001" cy="5505450"/>
          </a:xfrm>
          <a:prstGeom prst="rect">
            <a:avLst/>
          </a:prstGeom>
          <a:noFill/>
          <a:ln w="9525">
            <a:noFill/>
            <a:miter lim="800000"/>
            <a:headEnd/>
            <a:tailEnd/>
          </a:ln>
        </p:spPr>
      </p:pic>
      <p:pic>
        <p:nvPicPr>
          <p:cNvPr id="46083" name="Picture 3"/>
          <p:cNvPicPr>
            <a:picLocks noChangeAspect="1" noChangeArrowheads="1"/>
          </p:cNvPicPr>
          <p:nvPr/>
        </p:nvPicPr>
        <p:blipFill>
          <a:blip r:embed="rId4" cstate="print"/>
          <a:srcRect/>
          <a:stretch>
            <a:fillRect/>
          </a:stretch>
        </p:blipFill>
        <p:spPr bwMode="auto">
          <a:xfrm>
            <a:off x="0" y="676275"/>
            <a:ext cx="9144000" cy="5505450"/>
          </a:xfrm>
          <a:prstGeom prst="rect">
            <a:avLst/>
          </a:prstGeom>
          <a:noFill/>
          <a:ln w="9525">
            <a:noFill/>
            <a:miter lim="800000"/>
            <a:headEnd/>
            <a:tailEnd/>
          </a:ln>
        </p:spPr>
      </p:pic>
      <p:sp>
        <p:nvSpPr>
          <p:cNvPr id="14" name="Cloud 13"/>
          <p:cNvSpPr/>
          <p:nvPr/>
        </p:nvSpPr>
        <p:spPr bwMode="auto">
          <a:xfrm>
            <a:off x="6502400" y="977900"/>
            <a:ext cx="1536700" cy="685800"/>
          </a:xfrm>
          <a:prstGeom prst="cloud">
            <a:avLst/>
          </a:prstGeom>
          <a:solidFill>
            <a:schemeClr val="bg1">
              <a:lumMod val="75000"/>
              <a:alpha val="2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5" name="Freeform 14"/>
          <p:cNvSpPr/>
          <p:nvPr/>
        </p:nvSpPr>
        <p:spPr bwMode="auto">
          <a:xfrm>
            <a:off x="6880225" y="14763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6" name="Freeform 15"/>
          <p:cNvSpPr/>
          <p:nvPr/>
        </p:nvSpPr>
        <p:spPr bwMode="auto">
          <a:xfrm>
            <a:off x="7032625" y="16287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7" name="Freeform 16"/>
          <p:cNvSpPr/>
          <p:nvPr/>
        </p:nvSpPr>
        <p:spPr bwMode="auto">
          <a:xfrm>
            <a:off x="6689725" y="15525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8" name="Freeform 17"/>
          <p:cNvSpPr/>
          <p:nvPr/>
        </p:nvSpPr>
        <p:spPr bwMode="auto">
          <a:xfrm>
            <a:off x="6842125" y="17049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9" name="Freeform 18"/>
          <p:cNvSpPr/>
          <p:nvPr/>
        </p:nvSpPr>
        <p:spPr bwMode="auto">
          <a:xfrm>
            <a:off x="7261225" y="13620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0" name="Freeform 19"/>
          <p:cNvSpPr/>
          <p:nvPr/>
        </p:nvSpPr>
        <p:spPr bwMode="auto">
          <a:xfrm>
            <a:off x="7413625" y="15144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1" name="Freeform 20"/>
          <p:cNvSpPr/>
          <p:nvPr/>
        </p:nvSpPr>
        <p:spPr bwMode="auto">
          <a:xfrm>
            <a:off x="7070725" y="14382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2" name="Freeform 21"/>
          <p:cNvSpPr/>
          <p:nvPr/>
        </p:nvSpPr>
        <p:spPr bwMode="auto">
          <a:xfrm>
            <a:off x="7223125" y="15906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3" name="Freeform 22"/>
          <p:cNvSpPr/>
          <p:nvPr/>
        </p:nvSpPr>
        <p:spPr bwMode="auto">
          <a:xfrm>
            <a:off x="7337425" y="17192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4" name="Freeform 23"/>
          <p:cNvSpPr/>
          <p:nvPr/>
        </p:nvSpPr>
        <p:spPr bwMode="auto">
          <a:xfrm>
            <a:off x="7489825" y="18716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5" name="Freeform 24"/>
          <p:cNvSpPr/>
          <p:nvPr/>
        </p:nvSpPr>
        <p:spPr bwMode="auto">
          <a:xfrm>
            <a:off x="7146925" y="17954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6" name="Freeform 25"/>
          <p:cNvSpPr/>
          <p:nvPr/>
        </p:nvSpPr>
        <p:spPr bwMode="auto">
          <a:xfrm>
            <a:off x="7299325" y="19478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7" name="Freeform 26"/>
          <p:cNvSpPr/>
          <p:nvPr/>
        </p:nvSpPr>
        <p:spPr bwMode="auto">
          <a:xfrm>
            <a:off x="7718425" y="16049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8" name="Freeform 27"/>
          <p:cNvSpPr/>
          <p:nvPr/>
        </p:nvSpPr>
        <p:spPr bwMode="auto">
          <a:xfrm>
            <a:off x="7870825" y="17573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9" name="Freeform 28"/>
          <p:cNvSpPr/>
          <p:nvPr/>
        </p:nvSpPr>
        <p:spPr bwMode="auto">
          <a:xfrm>
            <a:off x="7527925" y="16811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0" name="Freeform 29"/>
          <p:cNvSpPr/>
          <p:nvPr/>
        </p:nvSpPr>
        <p:spPr bwMode="auto">
          <a:xfrm>
            <a:off x="7680325" y="18335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1" name="Freeform 30"/>
          <p:cNvSpPr/>
          <p:nvPr/>
        </p:nvSpPr>
        <p:spPr bwMode="auto">
          <a:xfrm>
            <a:off x="7007225" y="19097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2" name="Freeform 31"/>
          <p:cNvSpPr/>
          <p:nvPr/>
        </p:nvSpPr>
        <p:spPr bwMode="auto">
          <a:xfrm>
            <a:off x="7159625" y="20621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3" name="Freeform 32"/>
          <p:cNvSpPr/>
          <p:nvPr/>
        </p:nvSpPr>
        <p:spPr bwMode="auto">
          <a:xfrm>
            <a:off x="7604125" y="14652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cxnSp>
        <p:nvCxnSpPr>
          <p:cNvPr id="35" name="Straight Arrow Connector 9"/>
          <p:cNvCxnSpPr>
            <a:cxnSpLocks noChangeShapeType="1"/>
          </p:cNvCxnSpPr>
          <p:nvPr/>
        </p:nvCxnSpPr>
        <p:spPr bwMode="auto">
          <a:xfrm rot="5400000" flipH="1" flipV="1">
            <a:off x="6907213" y="2882900"/>
            <a:ext cx="865188" cy="77787"/>
          </a:xfrm>
          <a:prstGeom prst="straightConnector1">
            <a:avLst/>
          </a:prstGeom>
          <a:noFill/>
          <a:ln w="50800" algn="ctr">
            <a:solidFill>
              <a:schemeClr val="tx1"/>
            </a:solidFill>
            <a:round/>
            <a:headEnd/>
            <a:tailEnd type="triangle" w="med" len="med"/>
          </a:ln>
          <a:effectLst>
            <a:outerShdw blurRad="50800" dist="38100" dir="2700000" algn="tl" rotWithShape="0">
              <a:schemeClr val="tx1">
                <a:alpha val="40000"/>
              </a:schemeClr>
            </a:outerShdw>
          </a:effectLst>
        </p:spPr>
      </p:cxnSp>
      <p:cxnSp>
        <p:nvCxnSpPr>
          <p:cNvPr id="34" name="Straight Arrow Connector 9"/>
          <p:cNvCxnSpPr>
            <a:cxnSpLocks noChangeShapeType="1"/>
          </p:cNvCxnSpPr>
          <p:nvPr/>
        </p:nvCxnSpPr>
        <p:spPr bwMode="auto">
          <a:xfrm>
            <a:off x="5168900" y="3022600"/>
            <a:ext cx="2146300" cy="317500"/>
          </a:xfrm>
          <a:prstGeom prst="straightConnector1">
            <a:avLst/>
          </a:prstGeom>
          <a:noFill/>
          <a:ln w="50800" algn="ctr">
            <a:solidFill>
              <a:schemeClr val="tx1"/>
            </a:solidFill>
            <a:round/>
            <a:headEnd/>
            <a:tailEnd type="triangle" w="med" len="med"/>
          </a:ln>
          <a:effectLst>
            <a:outerShdw blurRad="50800" dist="38100" dir="2700000" algn="tl" rotWithShape="0">
              <a:schemeClr val="tx1">
                <a:alpha val="40000"/>
              </a:schemeClr>
            </a:outerShdw>
          </a:effectLst>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9"/>
          <p:cNvPicPr>
            <a:picLocks noChangeAspect="1" noChangeArrowheads="1"/>
          </p:cNvPicPr>
          <p:nvPr/>
        </p:nvPicPr>
        <p:blipFill>
          <a:blip r:embed="rId3" cstate="print"/>
          <a:srcRect/>
          <a:stretch>
            <a:fillRect/>
          </a:stretch>
        </p:blipFill>
        <p:spPr bwMode="auto">
          <a:xfrm>
            <a:off x="-11113" y="676275"/>
            <a:ext cx="9144001" cy="5505450"/>
          </a:xfrm>
          <a:prstGeom prst="rect">
            <a:avLst/>
          </a:prstGeom>
          <a:noFill/>
          <a:ln w="9525">
            <a:noFill/>
            <a:miter lim="800000"/>
            <a:headEnd/>
            <a:tailEnd/>
          </a:ln>
        </p:spPr>
      </p:pic>
      <p:pic>
        <p:nvPicPr>
          <p:cNvPr id="41987" name="Picture 3"/>
          <p:cNvPicPr>
            <a:picLocks noChangeAspect="1" noChangeArrowheads="1"/>
          </p:cNvPicPr>
          <p:nvPr/>
        </p:nvPicPr>
        <p:blipFill>
          <a:blip r:embed="rId4" cstate="print"/>
          <a:srcRect/>
          <a:stretch>
            <a:fillRect/>
          </a:stretch>
        </p:blipFill>
        <p:spPr bwMode="auto">
          <a:xfrm>
            <a:off x="0" y="676275"/>
            <a:ext cx="9144000" cy="5505450"/>
          </a:xfrm>
          <a:prstGeom prst="rect">
            <a:avLst/>
          </a:prstGeom>
          <a:noFill/>
          <a:ln w="9525">
            <a:noFill/>
            <a:miter lim="800000"/>
            <a:headEnd/>
            <a:tailEnd/>
          </a:ln>
        </p:spPr>
      </p:pic>
      <p:sp>
        <p:nvSpPr>
          <p:cNvPr id="14" name="Cloud 13"/>
          <p:cNvSpPr/>
          <p:nvPr/>
        </p:nvSpPr>
        <p:spPr bwMode="auto">
          <a:xfrm>
            <a:off x="6502400" y="977900"/>
            <a:ext cx="1536700" cy="685800"/>
          </a:xfrm>
          <a:prstGeom prst="cloud">
            <a:avLst/>
          </a:prstGeom>
          <a:solidFill>
            <a:schemeClr val="bg1">
              <a:lumMod val="75000"/>
              <a:alpha val="2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5" name="Freeform 14"/>
          <p:cNvSpPr/>
          <p:nvPr/>
        </p:nvSpPr>
        <p:spPr bwMode="auto">
          <a:xfrm>
            <a:off x="6880225" y="14763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6" name="Freeform 15"/>
          <p:cNvSpPr/>
          <p:nvPr/>
        </p:nvSpPr>
        <p:spPr bwMode="auto">
          <a:xfrm>
            <a:off x="7032625" y="16287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7" name="Freeform 16"/>
          <p:cNvSpPr/>
          <p:nvPr/>
        </p:nvSpPr>
        <p:spPr bwMode="auto">
          <a:xfrm>
            <a:off x="6689725" y="15525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8" name="Freeform 17"/>
          <p:cNvSpPr/>
          <p:nvPr/>
        </p:nvSpPr>
        <p:spPr bwMode="auto">
          <a:xfrm>
            <a:off x="6842125" y="17049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9" name="Freeform 18"/>
          <p:cNvSpPr/>
          <p:nvPr/>
        </p:nvSpPr>
        <p:spPr bwMode="auto">
          <a:xfrm>
            <a:off x="7261225" y="13620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0" name="Freeform 19"/>
          <p:cNvSpPr/>
          <p:nvPr/>
        </p:nvSpPr>
        <p:spPr bwMode="auto">
          <a:xfrm>
            <a:off x="7413625" y="15144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1" name="Freeform 20"/>
          <p:cNvSpPr/>
          <p:nvPr/>
        </p:nvSpPr>
        <p:spPr bwMode="auto">
          <a:xfrm>
            <a:off x="7070725" y="14382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2" name="Freeform 21"/>
          <p:cNvSpPr/>
          <p:nvPr/>
        </p:nvSpPr>
        <p:spPr bwMode="auto">
          <a:xfrm>
            <a:off x="7223125" y="15906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3" name="Freeform 22"/>
          <p:cNvSpPr/>
          <p:nvPr/>
        </p:nvSpPr>
        <p:spPr bwMode="auto">
          <a:xfrm>
            <a:off x="7337425" y="17192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4" name="Freeform 23"/>
          <p:cNvSpPr/>
          <p:nvPr/>
        </p:nvSpPr>
        <p:spPr bwMode="auto">
          <a:xfrm>
            <a:off x="7489825" y="18716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5" name="Freeform 24"/>
          <p:cNvSpPr/>
          <p:nvPr/>
        </p:nvSpPr>
        <p:spPr bwMode="auto">
          <a:xfrm>
            <a:off x="7146925" y="17954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6" name="Freeform 25"/>
          <p:cNvSpPr/>
          <p:nvPr/>
        </p:nvSpPr>
        <p:spPr bwMode="auto">
          <a:xfrm>
            <a:off x="7299325" y="19478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7" name="Freeform 26"/>
          <p:cNvSpPr/>
          <p:nvPr/>
        </p:nvSpPr>
        <p:spPr bwMode="auto">
          <a:xfrm>
            <a:off x="7718425" y="16049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8" name="Freeform 27"/>
          <p:cNvSpPr/>
          <p:nvPr/>
        </p:nvSpPr>
        <p:spPr bwMode="auto">
          <a:xfrm>
            <a:off x="7870825" y="17573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9" name="Freeform 28"/>
          <p:cNvSpPr/>
          <p:nvPr/>
        </p:nvSpPr>
        <p:spPr bwMode="auto">
          <a:xfrm>
            <a:off x="7527925" y="16811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0" name="Freeform 29"/>
          <p:cNvSpPr/>
          <p:nvPr/>
        </p:nvSpPr>
        <p:spPr bwMode="auto">
          <a:xfrm>
            <a:off x="7680325" y="18335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1" name="Freeform 30"/>
          <p:cNvSpPr/>
          <p:nvPr/>
        </p:nvSpPr>
        <p:spPr bwMode="auto">
          <a:xfrm>
            <a:off x="7007225" y="19097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2" name="Freeform 31"/>
          <p:cNvSpPr/>
          <p:nvPr/>
        </p:nvSpPr>
        <p:spPr bwMode="auto">
          <a:xfrm>
            <a:off x="7159625" y="20621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3" name="Freeform 32"/>
          <p:cNvSpPr/>
          <p:nvPr/>
        </p:nvSpPr>
        <p:spPr bwMode="auto">
          <a:xfrm>
            <a:off x="7604125" y="14652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cxnSp>
        <p:nvCxnSpPr>
          <p:cNvPr id="36" name="Straight Arrow Connector 9"/>
          <p:cNvCxnSpPr>
            <a:cxnSpLocks noChangeShapeType="1"/>
          </p:cNvCxnSpPr>
          <p:nvPr/>
        </p:nvCxnSpPr>
        <p:spPr bwMode="auto">
          <a:xfrm rot="10800000" flipV="1">
            <a:off x="6527800" y="2425700"/>
            <a:ext cx="749300" cy="203200"/>
          </a:xfrm>
          <a:prstGeom prst="straightConnector1">
            <a:avLst/>
          </a:prstGeom>
          <a:noFill/>
          <a:ln w="50800" algn="ctr">
            <a:solidFill>
              <a:srgbClr val="0070C0"/>
            </a:solidFill>
            <a:round/>
            <a:headEnd/>
            <a:tailEnd type="triangle" w="med" len="med"/>
          </a:ln>
          <a:effectLst>
            <a:outerShdw blurRad="50800" dist="38100" dir="2700000" algn="tl" rotWithShape="0">
              <a:prstClr val="black">
                <a:alpha val="40000"/>
              </a:prstClr>
            </a:outerShdw>
          </a:effectLst>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0" name="Picture 9"/>
          <p:cNvPicPr>
            <a:picLocks noChangeAspect="1" noChangeArrowheads="1"/>
          </p:cNvPicPr>
          <p:nvPr/>
        </p:nvPicPr>
        <p:blipFill>
          <a:blip r:embed="rId3" cstate="print"/>
          <a:srcRect/>
          <a:stretch>
            <a:fillRect/>
          </a:stretch>
        </p:blipFill>
        <p:spPr bwMode="auto">
          <a:xfrm>
            <a:off x="-11113" y="676275"/>
            <a:ext cx="9144001" cy="5505450"/>
          </a:xfrm>
          <a:prstGeom prst="rect">
            <a:avLst/>
          </a:prstGeom>
          <a:noFill/>
          <a:ln w="9525">
            <a:noFill/>
            <a:miter lim="800000"/>
            <a:headEnd/>
            <a:tailEnd/>
          </a:ln>
        </p:spPr>
      </p:pic>
      <p:pic>
        <p:nvPicPr>
          <p:cNvPr id="43011" name="Picture 3"/>
          <p:cNvPicPr>
            <a:picLocks noChangeAspect="1" noChangeArrowheads="1"/>
          </p:cNvPicPr>
          <p:nvPr/>
        </p:nvPicPr>
        <p:blipFill>
          <a:blip r:embed="rId4" cstate="print"/>
          <a:srcRect/>
          <a:stretch>
            <a:fillRect/>
          </a:stretch>
        </p:blipFill>
        <p:spPr bwMode="auto">
          <a:xfrm>
            <a:off x="0" y="676275"/>
            <a:ext cx="9144000" cy="5505450"/>
          </a:xfrm>
          <a:prstGeom prst="rect">
            <a:avLst/>
          </a:prstGeom>
          <a:noFill/>
          <a:ln w="9525">
            <a:noFill/>
            <a:miter lim="800000"/>
            <a:headEnd/>
            <a:tailEnd/>
          </a:ln>
        </p:spPr>
      </p:pic>
      <p:sp>
        <p:nvSpPr>
          <p:cNvPr id="8" name="Cloud 7"/>
          <p:cNvSpPr/>
          <p:nvPr/>
        </p:nvSpPr>
        <p:spPr bwMode="auto">
          <a:xfrm rot="20844636">
            <a:off x="5554663" y="2778125"/>
            <a:ext cx="393700" cy="149225"/>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9" name="Cloud 8"/>
          <p:cNvSpPr/>
          <p:nvPr/>
        </p:nvSpPr>
        <p:spPr bwMode="auto">
          <a:xfrm rot="21246501">
            <a:off x="5334000" y="2811463"/>
            <a:ext cx="265113" cy="160337"/>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0" name="Cloud 9"/>
          <p:cNvSpPr/>
          <p:nvPr/>
        </p:nvSpPr>
        <p:spPr bwMode="auto">
          <a:xfrm rot="4930699">
            <a:off x="5167313" y="2743200"/>
            <a:ext cx="169862" cy="319088"/>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1" name="Cloud 10"/>
          <p:cNvSpPr/>
          <p:nvPr/>
        </p:nvSpPr>
        <p:spPr bwMode="auto">
          <a:xfrm rot="10165341">
            <a:off x="5867400" y="2695575"/>
            <a:ext cx="307975" cy="139700"/>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2" name="Cloud 11"/>
          <p:cNvSpPr/>
          <p:nvPr/>
        </p:nvSpPr>
        <p:spPr bwMode="auto">
          <a:xfrm rot="10165341">
            <a:off x="6110288" y="2703513"/>
            <a:ext cx="180975" cy="80962"/>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3" name="Cloud 12"/>
          <p:cNvSpPr/>
          <p:nvPr/>
        </p:nvSpPr>
        <p:spPr bwMode="auto">
          <a:xfrm rot="9807529">
            <a:off x="4940300" y="2792413"/>
            <a:ext cx="222250" cy="215900"/>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4" name="Cloud 13"/>
          <p:cNvSpPr/>
          <p:nvPr/>
        </p:nvSpPr>
        <p:spPr bwMode="auto">
          <a:xfrm>
            <a:off x="6502400" y="977900"/>
            <a:ext cx="1536700" cy="685800"/>
          </a:xfrm>
          <a:prstGeom prst="cloud">
            <a:avLst/>
          </a:prstGeom>
          <a:solidFill>
            <a:schemeClr val="bg1">
              <a:lumMod val="75000"/>
              <a:alpha val="2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5" name="Freeform 14"/>
          <p:cNvSpPr/>
          <p:nvPr/>
        </p:nvSpPr>
        <p:spPr bwMode="auto">
          <a:xfrm>
            <a:off x="6880225" y="14763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6" name="Freeform 15"/>
          <p:cNvSpPr/>
          <p:nvPr/>
        </p:nvSpPr>
        <p:spPr bwMode="auto">
          <a:xfrm>
            <a:off x="7032625" y="16287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7" name="Freeform 16"/>
          <p:cNvSpPr/>
          <p:nvPr/>
        </p:nvSpPr>
        <p:spPr bwMode="auto">
          <a:xfrm>
            <a:off x="6689725" y="15525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8" name="Freeform 17"/>
          <p:cNvSpPr/>
          <p:nvPr/>
        </p:nvSpPr>
        <p:spPr bwMode="auto">
          <a:xfrm>
            <a:off x="6842125" y="17049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9" name="Freeform 18"/>
          <p:cNvSpPr/>
          <p:nvPr/>
        </p:nvSpPr>
        <p:spPr bwMode="auto">
          <a:xfrm>
            <a:off x="7261225" y="13620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0" name="Freeform 19"/>
          <p:cNvSpPr/>
          <p:nvPr/>
        </p:nvSpPr>
        <p:spPr bwMode="auto">
          <a:xfrm>
            <a:off x="7413625" y="15144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1" name="Freeform 20"/>
          <p:cNvSpPr/>
          <p:nvPr/>
        </p:nvSpPr>
        <p:spPr bwMode="auto">
          <a:xfrm>
            <a:off x="7070725" y="14382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2" name="Freeform 21"/>
          <p:cNvSpPr/>
          <p:nvPr/>
        </p:nvSpPr>
        <p:spPr bwMode="auto">
          <a:xfrm>
            <a:off x="7223125" y="15906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3" name="Freeform 22"/>
          <p:cNvSpPr/>
          <p:nvPr/>
        </p:nvSpPr>
        <p:spPr bwMode="auto">
          <a:xfrm>
            <a:off x="7337425" y="17192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4" name="Freeform 23"/>
          <p:cNvSpPr/>
          <p:nvPr/>
        </p:nvSpPr>
        <p:spPr bwMode="auto">
          <a:xfrm>
            <a:off x="7489825" y="18716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5" name="Freeform 24"/>
          <p:cNvSpPr/>
          <p:nvPr/>
        </p:nvSpPr>
        <p:spPr bwMode="auto">
          <a:xfrm>
            <a:off x="7146925" y="17954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6" name="Freeform 25"/>
          <p:cNvSpPr/>
          <p:nvPr/>
        </p:nvSpPr>
        <p:spPr bwMode="auto">
          <a:xfrm>
            <a:off x="7299325" y="19478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7" name="Freeform 26"/>
          <p:cNvSpPr/>
          <p:nvPr/>
        </p:nvSpPr>
        <p:spPr bwMode="auto">
          <a:xfrm>
            <a:off x="7718425" y="16049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8" name="Freeform 27"/>
          <p:cNvSpPr/>
          <p:nvPr/>
        </p:nvSpPr>
        <p:spPr bwMode="auto">
          <a:xfrm>
            <a:off x="7870825" y="17573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9" name="Freeform 28"/>
          <p:cNvSpPr/>
          <p:nvPr/>
        </p:nvSpPr>
        <p:spPr bwMode="auto">
          <a:xfrm>
            <a:off x="7527925" y="16811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0" name="Freeform 29"/>
          <p:cNvSpPr/>
          <p:nvPr/>
        </p:nvSpPr>
        <p:spPr bwMode="auto">
          <a:xfrm>
            <a:off x="7680325" y="18335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1" name="Freeform 30"/>
          <p:cNvSpPr/>
          <p:nvPr/>
        </p:nvSpPr>
        <p:spPr bwMode="auto">
          <a:xfrm>
            <a:off x="7007225" y="19097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2" name="Freeform 31"/>
          <p:cNvSpPr/>
          <p:nvPr/>
        </p:nvSpPr>
        <p:spPr bwMode="auto">
          <a:xfrm>
            <a:off x="7159625" y="20621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3" name="Freeform 32"/>
          <p:cNvSpPr/>
          <p:nvPr/>
        </p:nvSpPr>
        <p:spPr bwMode="auto">
          <a:xfrm>
            <a:off x="7604125" y="14652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4" name="TextBox 33"/>
          <p:cNvSpPr txBox="1"/>
          <p:nvPr/>
        </p:nvSpPr>
        <p:spPr>
          <a:xfrm>
            <a:off x="4438650" y="1839913"/>
            <a:ext cx="2168525" cy="830262"/>
          </a:xfrm>
          <a:prstGeom prst="rect">
            <a:avLst/>
          </a:prstGeom>
          <a:noFill/>
        </p:spPr>
        <p:txBody>
          <a:bodyPr>
            <a:spAutoFit/>
          </a:bodyPr>
          <a:lstStyle/>
          <a:p>
            <a:pPr>
              <a:defRPr/>
            </a:pPr>
            <a:r>
              <a:rPr lang="en-US" dirty="0">
                <a:solidFill>
                  <a:srgbClr val="C49500"/>
                </a:solidFill>
              </a:rPr>
              <a:t>turbidity current</a:t>
            </a:r>
          </a:p>
        </p:txBody>
      </p:sp>
      <p:cxnSp>
        <p:nvCxnSpPr>
          <p:cNvPr id="39" name="Straight Arrow Connector 9"/>
          <p:cNvCxnSpPr>
            <a:cxnSpLocks noChangeShapeType="1"/>
          </p:cNvCxnSpPr>
          <p:nvPr/>
        </p:nvCxnSpPr>
        <p:spPr bwMode="auto">
          <a:xfrm rot="10800000" flipV="1">
            <a:off x="4960938" y="2697163"/>
            <a:ext cx="871537" cy="58737"/>
          </a:xfrm>
          <a:prstGeom prst="straightConnector1">
            <a:avLst/>
          </a:prstGeom>
          <a:noFill/>
          <a:ln w="50800" algn="ctr">
            <a:solidFill>
              <a:schemeClr val="tx1"/>
            </a:solidFill>
            <a:round/>
            <a:headEnd/>
            <a:tailEnd type="triangle" w="med" len="med"/>
          </a:ln>
          <a:effectLst>
            <a:outerShdw blurRad="50800" dist="38100" dir="2700000" algn="tl" rotWithShape="0">
              <a:prstClr val="black">
                <a:alpha val="40000"/>
              </a:prstClr>
            </a:outerShdw>
          </a:effectLst>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4" name="Picture 9"/>
          <p:cNvPicPr>
            <a:picLocks noChangeAspect="1" noChangeArrowheads="1"/>
          </p:cNvPicPr>
          <p:nvPr/>
        </p:nvPicPr>
        <p:blipFill>
          <a:blip r:embed="rId3" cstate="print"/>
          <a:srcRect/>
          <a:stretch>
            <a:fillRect/>
          </a:stretch>
        </p:blipFill>
        <p:spPr bwMode="auto">
          <a:xfrm>
            <a:off x="-11113" y="676275"/>
            <a:ext cx="9144001" cy="5505450"/>
          </a:xfrm>
          <a:prstGeom prst="rect">
            <a:avLst/>
          </a:prstGeom>
          <a:noFill/>
          <a:ln w="9525">
            <a:noFill/>
            <a:miter lim="800000"/>
            <a:headEnd/>
            <a:tailEnd/>
          </a:ln>
        </p:spPr>
      </p:pic>
      <p:pic>
        <p:nvPicPr>
          <p:cNvPr id="44035" name="Picture 3"/>
          <p:cNvPicPr>
            <a:picLocks noChangeAspect="1" noChangeArrowheads="1"/>
          </p:cNvPicPr>
          <p:nvPr/>
        </p:nvPicPr>
        <p:blipFill>
          <a:blip r:embed="rId4" cstate="print"/>
          <a:srcRect/>
          <a:stretch>
            <a:fillRect/>
          </a:stretch>
        </p:blipFill>
        <p:spPr bwMode="auto">
          <a:xfrm>
            <a:off x="0" y="676275"/>
            <a:ext cx="9144000" cy="5505450"/>
          </a:xfrm>
          <a:prstGeom prst="rect">
            <a:avLst/>
          </a:prstGeom>
          <a:noFill/>
          <a:ln w="9525">
            <a:noFill/>
            <a:miter lim="800000"/>
            <a:headEnd/>
            <a:tailEnd/>
          </a:ln>
        </p:spPr>
      </p:pic>
      <p:sp>
        <p:nvSpPr>
          <p:cNvPr id="8" name="Cloud 7"/>
          <p:cNvSpPr/>
          <p:nvPr/>
        </p:nvSpPr>
        <p:spPr bwMode="auto">
          <a:xfrm rot="20844636">
            <a:off x="5554663" y="2778125"/>
            <a:ext cx="393700" cy="149225"/>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9" name="Cloud 8"/>
          <p:cNvSpPr/>
          <p:nvPr/>
        </p:nvSpPr>
        <p:spPr bwMode="auto">
          <a:xfrm rot="21246501">
            <a:off x="5334000" y="2811463"/>
            <a:ext cx="265113" cy="160337"/>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0" name="Cloud 9"/>
          <p:cNvSpPr/>
          <p:nvPr/>
        </p:nvSpPr>
        <p:spPr bwMode="auto">
          <a:xfrm rot="4930699">
            <a:off x="5167313" y="2743200"/>
            <a:ext cx="169862" cy="319088"/>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1" name="Cloud 10"/>
          <p:cNvSpPr/>
          <p:nvPr/>
        </p:nvSpPr>
        <p:spPr bwMode="auto">
          <a:xfrm rot="10165341">
            <a:off x="5867400" y="2695575"/>
            <a:ext cx="307975" cy="139700"/>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2" name="Cloud 11"/>
          <p:cNvSpPr/>
          <p:nvPr/>
        </p:nvSpPr>
        <p:spPr bwMode="auto">
          <a:xfrm rot="10165341">
            <a:off x="6110288" y="2703513"/>
            <a:ext cx="180975" cy="80962"/>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3" name="Cloud 12"/>
          <p:cNvSpPr/>
          <p:nvPr/>
        </p:nvSpPr>
        <p:spPr bwMode="auto">
          <a:xfrm rot="9807529">
            <a:off x="4940300" y="2792413"/>
            <a:ext cx="222250" cy="215900"/>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4" name="Cloud 13"/>
          <p:cNvSpPr/>
          <p:nvPr/>
        </p:nvSpPr>
        <p:spPr bwMode="auto">
          <a:xfrm>
            <a:off x="6502400" y="977900"/>
            <a:ext cx="1536700" cy="685800"/>
          </a:xfrm>
          <a:prstGeom prst="cloud">
            <a:avLst/>
          </a:prstGeom>
          <a:solidFill>
            <a:schemeClr val="bg1">
              <a:lumMod val="75000"/>
              <a:alpha val="2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5" name="Freeform 14"/>
          <p:cNvSpPr/>
          <p:nvPr/>
        </p:nvSpPr>
        <p:spPr bwMode="auto">
          <a:xfrm>
            <a:off x="6880225" y="14763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6" name="Freeform 15"/>
          <p:cNvSpPr/>
          <p:nvPr/>
        </p:nvSpPr>
        <p:spPr bwMode="auto">
          <a:xfrm>
            <a:off x="7032625" y="16287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7" name="Freeform 16"/>
          <p:cNvSpPr/>
          <p:nvPr/>
        </p:nvSpPr>
        <p:spPr bwMode="auto">
          <a:xfrm>
            <a:off x="6689725" y="15525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8" name="Freeform 17"/>
          <p:cNvSpPr/>
          <p:nvPr/>
        </p:nvSpPr>
        <p:spPr bwMode="auto">
          <a:xfrm>
            <a:off x="6842125" y="17049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9" name="Freeform 18"/>
          <p:cNvSpPr/>
          <p:nvPr/>
        </p:nvSpPr>
        <p:spPr bwMode="auto">
          <a:xfrm>
            <a:off x="7261225" y="13620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0" name="Freeform 19"/>
          <p:cNvSpPr/>
          <p:nvPr/>
        </p:nvSpPr>
        <p:spPr bwMode="auto">
          <a:xfrm>
            <a:off x="7413625" y="15144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1" name="Freeform 20"/>
          <p:cNvSpPr/>
          <p:nvPr/>
        </p:nvSpPr>
        <p:spPr bwMode="auto">
          <a:xfrm>
            <a:off x="7070725" y="14382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2" name="Freeform 21"/>
          <p:cNvSpPr/>
          <p:nvPr/>
        </p:nvSpPr>
        <p:spPr bwMode="auto">
          <a:xfrm>
            <a:off x="7223125" y="15906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3" name="Freeform 22"/>
          <p:cNvSpPr/>
          <p:nvPr/>
        </p:nvSpPr>
        <p:spPr bwMode="auto">
          <a:xfrm>
            <a:off x="7337425" y="17192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4" name="Freeform 23"/>
          <p:cNvSpPr/>
          <p:nvPr/>
        </p:nvSpPr>
        <p:spPr bwMode="auto">
          <a:xfrm>
            <a:off x="7489825" y="18716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5" name="Freeform 24"/>
          <p:cNvSpPr/>
          <p:nvPr/>
        </p:nvSpPr>
        <p:spPr bwMode="auto">
          <a:xfrm>
            <a:off x="7146925" y="17954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6" name="Freeform 25"/>
          <p:cNvSpPr/>
          <p:nvPr/>
        </p:nvSpPr>
        <p:spPr bwMode="auto">
          <a:xfrm>
            <a:off x="7299325" y="19478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7" name="Freeform 26"/>
          <p:cNvSpPr/>
          <p:nvPr/>
        </p:nvSpPr>
        <p:spPr bwMode="auto">
          <a:xfrm>
            <a:off x="7718425" y="16049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8" name="Freeform 27"/>
          <p:cNvSpPr/>
          <p:nvPr/>
        </p:nvSpPr>
        <p:spPr bwMode="auto">
          <a:xfrm>
            <a:off x="7870825" y="17573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9" name="Freeform 28"/>
          <p:cNvSpPr/>
          <p:nvPr/>
        </p:nvSpPr>
        <p:spPr bwMode="auto">
          <a:xfrm>
            <a:off x="7527925" y="16811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0" name="Freeform 29"/>
          <p:cNvSpPr/>
          <p:nvPr/>
        </p:nvSpPr>
        <p:spPr bwMode="auto">
          <a:xfrm>
            <a:off x="7680325" y="18335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1" name="Freeform 30"/>
          <p:cNvSpPr/>
          <p:nvPr/>
        </p:nvSpPr>
        <p:spPr bwMode="auto">
          <a:xfrm>
            <a:off x="7007225" y="19097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2" name="Freeform 31"/>
          <p:cNvSpPr/>
          <p:nvPr/>
        </p:nvSpPr>
        <p:spPr bwMode="auto">
          <a:xfrm>
            <a:off x="7159625" y="20621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3" name="Freeform 32"/>
          <p:cNvSpPr/>
          <p:nvPr/>
        </p:nvSpPr>
        <p:spPr bwMode="auto">
          <a:xfrm>
            <a:off x="7604125" y="14652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cxnSp>
        <p:nvCxnSpPr>
          <p:cNvPr id="35" name="Straight Arrow Connector 9"/>
          <p:cNvCxnSpPr>
            <a:cxnSpLocks noChangeShapeType="1"/>
          </p:cNvCxnSpPr>
          <p:nvPr/>
        </p:nvCxnSpPr>
        <p:spPr bwMode="auto">
          <a:xfrm>
            <a:off x="5168900" y="3022600"/>
            <a:ext cx="2146300" cy="317500"/>
          </a:xfrm>
          <a:prstGeom prst="straightConnector1">
            <a:avLst/>
          </a:prstGeom>
          <a:noFill/>
          <a:ln w="50800" algn="ctr">
            <a:solidFill>
              <a:schemeClr val="tx1"/>
            </a:solidFill>
            <a:round/>
            <a:headEnd/>
            <a:tailEnd type="triangle" w="med" len="med"/>
          </a:ln>
          <a:effectLst>
            <a:outerShdw blurRad="50800" dist="38100" dir="2700000" algn="tl" rotWithShape="0">
              <a:schemeClr val="tx1">
                <a:alpha val="40000"/>
              </a:schemeClr>
            </a:outerShdw>
          </a:effectLst>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2" name="Picture 9"/>
          <p:cNvPicPr>
            <a:picLocks noChangeAspect="1" noChangeArrowheads="1"/>
          </p:cNvPicPr>
          <p:nvPr/>
        </p:nvPicPr>
        <p:blipFill>
          <a:blip r:embed="rId3" cstate="print"/>
          <a:srcRect/>
          <a:stretch>
            <a:fillRect/>
          </a:stretch>
        </p:blipFill>
        <p:spPr bwMode="auto">
          <a:xfrm>
            <a:off x="-11113" y="676275"/>
            <a:ext cx="9144001" cy="5505450"/>
          </a:xfrm>
          <a:prstGeom prst="rect">
            <a:avLst/>
          </a:prstGeom>
          <a:noFill/>
          <a:ln w="9525">
            <a:noFill/>
            <a:miter lim="800000"/>
            <a:headEnd/>
            <a:tailEnd/>
          </a:ln>
        </p:spPr>
      </p:pic>
      <p:pic>
        <p:nvPicPr>
          <p:cNvPr id="46083" name="Picture 3"/>
          <p:cNvPicPr>
            <a:picLocks noChangeAspect="1" noChangeArrowheads="1"/>
          </p:cNvPicPr>
          <p:nvPr/>
        </p:nvPicPr>
        <p:blipFill>
          <a:blip r:embed="rId4" cstate="print"/>
          <a:srcRect/>
          <a:stretch>
            <a:fillRect/>
          </a:stretch>
        </p:blipFill>
        <p:spPr bwMode="auto">
          <a:xfrm>
            <a:off x="0" y="676275"/>
            <a:ext cx="9144000" cy="5505450"/>
          </a:xfrm>
          <a:prstGeom prst="rect">
            <a:avLst/>
          </a:prstGeom>
          <a:noFill/>
          <a:ln w="9525">
            <a:noFill/>
            <a:miter lim="800000"/>
            <a:headEnd/>
            <a:tailEnd/>
          </a:ln>
        </p:spPr>
      </p:pic>
      <p:sp>
        <p:nvSpPr>
          <p:cNvPr id="8" name="Cloud 7"/>
          <p:cNvSpPr/>
          <p:nvPr/>
        </p:nvSpPr>
        <p:spPr bwMode="auto">
          <a:xfrm rot="20844636">
            <a:off x="5554663" y="2778125"/>
            <a:ext cx="393700" cy="149225"/>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9" name="Cloud 8"/>
          <p:cNvSpPr/>
          <p:nvPr/>
        </p:nvSpPr>
        <p:spPr bwMode="auto">
          <a:xfrm rot="21246501">
            <a:off x="5334000" y="2811463"/>
            <a:ext cx="265113" cy="160337"/>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0" name="Cloud 9"/>
          <p:cNvSpPr/>
          <p:nvPr/>
        </p:nvSpPr>
        <p:spPr bwMode="auto">
          <a:xfrm rot="4930699">
            <a:off x="5167313" y="2743200"/>
            <a:ext cx="169862" cy="319088"/>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1" name="Cloud 10"/>
          <p:cNvSpPr/>
          <p:nvPr/>
        </p:nvSpPr>
        <p:spPr bwMode="auto">
          <a:xfrm rot="10165341">
            <a:off x="5867400" y="2695575"/>
            <a:ext cx="307975" cy="139700"/>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2" name="Cloud 11"/>
          <p:cNvSpPr/>
          <p:nvPr/>
        </p:nvSpPr>
        <p:spPr bwMode="auto">
          <a:xfrm rot="10165341">
            <a:off x="6110288" y="2703513"/>
            <a:ext cx="180975" cy="80962"/>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3" name="Cloud 12"/>
          <p:cNvSpPr/>
          <p:nvPr/>
        </p:nvSpPr>
        <p:spPr bwMode="auto">
          <a:xfrm rot="9807529">
            <a:off x="4940300" y="2792413"/>
            <a:ext cx="222250" cy="215900"/>
          </a:xfrm>
          <a:prstGeom prst="cloud">
            <a:avLst/>
          </a:prstGeom>
          <a:solidFill>
            <a:srgbClr val="C495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4" name="Cloud 13"/>
          <p:cNvSpPr/>
          <p:nvPr/>
        </p:nvSpPr>
        <p:spPr bwMode="auto">
          <a:xfrm>
            <a:off x="6502400" y="977900"/>
            <a:ext cx="1536700" cy="685800"/>
          </a:xfrm>
          <a:prstGeom prst="cloud">
            <a:avLst/>
          </a:prstGeom>
          <a:solidFill>
            <a:schemeClr val="bg1">
              <a:lumMod val="75000"/>
              <a:alpha val="2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5" name="Freeform 14"/>
          <p:cNvSpPr/>
          <p:nvPr/>
        </p:nvSpPr>
        <p:spPr bwMode="auto">
          <a:xfrm>
            <a:off x="6880225" y="14763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6" name="Freeform 15"/>
          <p:cNvSpPr/>
          <p:nvPr/>
        </p:nvSpPr>
        <p:spPr bwMode="auto">
          <a:xfrm>
            <a:off x="7032625" y="16287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7" name="Freeform 16"/>
          <p:cNvSpPr/>
          <p:nvPr/>
        </p:nvSpPr>
        <p:spPr bwMode="auto">
          <a:xfrm>
            <a:off x="6689725" y="15525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8" name="Freeform 17"/>
          <p:cNvSpPr/>
          <p:nvPr/>
        </p:nvSpPr>
        <p:spPr bwMode="auto">
          <a:xfrm>
            <a:off x="6842125" y="17049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9" name="Freeform 18"/>
          <p:cNvSpPr/>
          <p:nvPr/>
        </p:nvSpPr>
        <p:spPr bwMode="auto">
          <a:xfrm>
            <a:off x="7261225" y="13620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0" name="Freeform 19"/>
          <p:cNvSpPr/>
          <p:nvPr/>
        </p:nvSpPr>
        <p:spPr bwMode="auto">
          <a:xfrm>
            <a:off x="7413625" y="15144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1" name="Freeform 20"/>
          <p:cNvSpPr/>
          <p:nvPr/>
        </p:nvSpPr>
        <p:spPr bwMode="auto">
          <a:xfrm>
            <a:off x="7070725" y="14382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2" name="Freeform 21"/>
          <p:cNvSpPr/>
          <p:nvPr/>
        </p:nvSpPr>
        <p:spPr bwMode="auto">
          <a:xfrm>
            <a:off x="7223125" y="1590675"/>
            <a:ext cx="65088" cy="169863"/>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3" name="Freeform 22"/>
          <p:cNvSpPr/>
          <p:nvPr/>
        </p:nvSpPr>
        <p:spPr bwMode="auto">
          <a:xfrm>
            <a:off x="7337425" y="17192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4" name="Freeform 23"/>
          <p:cNvSpPr/>
          <p:nvPr/>
        </p:nvSpPr>
        <p:spPr bwMode="auto">
          <a:xfrm>
            <a:off x="7489825" y="18716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5" name="Freeform 24"/>
          <p:cNvSpPr/>
          <p:nvPr/>
        </p:nvSpPr>
        <p:spPr bwMode="auto">
          <a:xfrm>
            <a:off x="7146925" y="17954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6" name="Freeform 25"/>
          <p:cNvSpPr/>
          <p:nvPr/>
        </p:nvSpPr>
        <p:spPr bwMode="auto">
          <a:xfrm>
            <a:off x="7299325" y="19478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7" name="Freeform 26"/>
          <p:cNvSpPr/>
          <p:nvPr/>
        </p:nvSpPr>
        <p:spPr bwMode="auto">
          <a:xfrm>
            <a:off x="7718425" y="16049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8" name="Freeform 27"/>
          <p:cNvSpPr/>
          <p:nvPr/>
        </p:nvSpPr>
        <p:spPr bwMode="auto">
          <a:xfrm>
            <a:off x="7870825" y="17573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9" name="Freeform 28"/>
          <p:cNvSpPr/>
          <p:nvPr/>
        </p:nvSpPr>
        <p:spPr bwMode="auto">
          <a:xfrm>
            <a:off x="7527925" y="16811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0" name="Freeform 29"/>
          <p:cNvSpPr/>
          <p:nvPr/>
        </p:nvSpPr>
        <p:spPr bwMode="auto">
          <a:xfrm>
            <a:off x="7680325" y="18335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1" name="Freeform 30"/>
          <p:cNvSpPr/>
          <p:nvPr/>
        </p:nvSpPr>
        <p:spPr bwMode="auto">
          <a:xfrm>
            <a:off x="7007225" y="19097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2" name="Freeform 31"/>
          <p:cNvSpPr/>
          <p:nvPr/>
        </p:nvSpPr>
        <p:spPr bwMode="auto">
          <a:xfrm>
            <a:off x="7159625" y="20621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3" name="Freeform 32"/>
          <p:cNvSpPr/>
          <p:nvPr/>
        </p:nvSpPr>
        <p:spPr bwMode="auto">
          <a:xfrm>
            <a:off x="7604125" y="1465263"/>
            <a:ext cx="65088" cy="171450"/>
          </a:xfrm>
          <a:custGeom>
            <a:avLst/>
            <a:gdLst>
              <a:gd name="connsiteX0" fmla="*/ 133350 w 351367"/>
              <a:gd name="connsiteY0" fmla="*/ 461433 h 975783"/>
              <a:gd name="connsiteX1" fmla="*/ 19050 w 351367"/>
              <a:gd name="connsiteY1" fmla="*/ 664633 h 975783"/>
              <a:gd name="connsiteX2" fmla="*/ 19050 w 351367"/>
              <a:gd name="connsiteY2" fmla="*/ 817033 h 975783"/>
              <a:gd name="connsiteX3" fmla="*/ 107950 w 351367"/>
              <a:gd name="connsiteY3" fmla="*/ 944033 h 975783"/>
              <a:gd name="connsiteX4" fmla="*/ 260350 w 351367"/>
              <a:gd name="connsiteY4" fmla="*/ 944033 h 975783"/>
              <a:gd name="connsiteX5" fmla="*/ 349250 w 351367"/>
              <a:gd name="connsiteY5" fmla="*/ 753533 h 975783"/>
              <a:gd name="connsiteX6" fmla="*/ 247650 w 351367"/>
              <a:gd name="connsiteY6" fmla="*/ 474133 h 975783"/>
              <a:gd name="connsiteX7" fmla="*/ 171450 w 351367"/>
              <a:gd name="connsiteY7" fmla="*/ 207433 h 975783"/>
              <a:gd name="connsiteX8" fmla="*/ 133350 w 351367"/>
              <a:gd name="connsiteY8" fmla="*/ 29633 h 975783"/>
              <a:gd name="connsiteX9" fmla="*/ 146050 w 351367"/>
              <a:gd name="connsiteY9" fmla="*/ 385233 h 975783"/>
              <a:gd name="connsiteX10" fmla="*/ 133350 w 351367"/>
              <a:gd name="connsiteY10" fmla="*/ 461433 h 975783"/>
              <a:gd name="connsiteX0" fmla="*/ 133350 w 351367"/>
              <a:gd name="connsiteY0" fmla="*/ 474133 h 988483"/>
              <a:gd name="connsiteX1" fmla="*/ 19050 w 351367"/>
              <a:gd name="connsiteY1" fmla="*/ 677333 h 988483"/>
              <a:gd name="connsiteX2" fmla="*/ 19050 w 351367"/>
              <a:gd name="connsiteY2" fmla="*/ 829733 h 988483"/>
              <a:gd name="connsiteX3" fmla="*/ 107950 w 351367"/>
              <a:gd name="connsiteY3" fmla="*/ 956733 h 988483"/>
              <a:gd name="connsiteX4" fmla="*/ 260350 w 351367"/>
              <a:gd name="connsiteY4" fmla="*/ 956733 h 988483"/>
              <a:gd name="connsiteX5" fmla="*/ 349250 w 351367"/>
              <a:gd name="connsiteY5" fmla="*/ 766233 h 988483"/>
              <a:gd name="connsiteX6" fmla="*/ 247650 w 351367"/>
              <a:gd name="connsiteY6" fmla="*/ 486833 h 988483"/>
              <a:gd name="connsiteX7" fmla="*/ 171450 w 351367"/>
              <a:gd name="connsiteY7" fmla="*/ 220133 h 988483"/>
              <a:gd name="connsiteX8" fmla="*/ 133350 w 351367"/>
              <a:gd name="connsiteY8" fmla="*/ 42333 h 988483"/>
              <a:gd name="connsiteX9" fmla="*/ 133350 w 351367"/>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474133 h 988483"/>
              <a:gd name="connsiteX1" fmla="*/ 14817 w 347134"/>
              <a:gd name="connsiteY1" fmla="*/ 677333 h 988483"/>
              <a:gd name="connsiteX2" fmla="*/ 14817 w 347134"/>
              <a:gd name="connsiteY2" fmla="*/ 829733 h 988483"/>
              <a:gd name="connsiteX3" fmla="*/ 103717 w 347134"/>
              <a:gd name="connsiteY3" fmla="*/ 956733 h 988483"/>
              <a:gd name="connsiteX4" fmla="*/ 256117 w 347134"/>
              <a:gd name="connsiteY4" fmla="*/ 956733 h 988483"/>
              <a:gd name="connsiteX5" fmla="*/ 345017 w 347134"/>
              <a:gd name="connsiteY5" fmla="*/ 766233 h 988483"/>
              <a:gd name="connsiteX6" fmla="*/ 243417 w 347134"/>
              <a:gd name="connsiteY6" fmla="*/ 486833 h 988483"/>
              <a:gd name="connsiteX7" fmla="*/ 167217 w 347134"/>
              <a:gd name="connsiteY7" fmla="*/ 220133 h 988483"/>
              <a:gd name="connsiteX8" fmla="*/ 129117 w 347134"/>
              <a:gd name="connsiteY8" fmla="*/ 42333 h 988483"/>
              <a:gd name="connsiteX9" fmla="*/ 63803 w 347134"/>
              <a:gd name="connsiteY9" fmla="*/ 474133 h 988483"/>
              <a:gd name="connsiteX0" fmla="*/ 63803 w 347134"/>
              <a:gd name="connsiteY0" fmla="*/ 555776 h 1070126"/>
              <a:gd name="connsiteX1" fmla="*/ 14817 w 347134"/>
              <a:gd name="connsiteY1" fmla="*/ 758976 h 1070126"/>
              <a:gd name="connsiteX2" fmla="*/ 14817 w 347134"/>
              <a:gd name="connsiteY2" fmla="*/ 911376 h 1070126"/>
              <a:gd name="connsiteX3" fmla="*/ 103717 w 347134"/>
              <a:gd name="connsiteY3" fmla="*/ 1038376 h 1070126"/>
              <a:gd name="connsiteX4" fmla="*/ 256117 w 347134"/>
              <a:gd name="connsiteY4" fmla="*/ 1038376 h 1070126"/>
              <a:gd name="connsiteX5" fmla="*/ 345017 w 347134"/>
              <a:gd name="connsiteY5" fmla="*/ 847876 h 1070126"/>
              <a:gd name="connsiteX6" fmla="*/ 243417 w 347134"/>
              <a:gd name="connsiteY6" fmla="*/ 568476 h 1070126"/>
              <a:gd name="connsiteX7" fmla="*/ 167217 w 347134"/>
              <a:gd name="connsiteY7" fmla="*/ 301776 h 1070126"/>
              <a:gd name="connsiteX8" fmla="*/ 129117 w 347134"/>
              <a:gd name="connsiteY8" fmla="*/ 42333 h 1070126"/>
              <a:gd name="connsiteX9" fmla="*/ 63803 w 347134"/>
              <a:gd name="connsiteY9" fmla="*/ 555776 h 1070126"/>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67217 w 347134"/>
              <a:gd name="connsiteY7" fmla="*/ 259443 h 1027793"/>
              <a:gd name="connsiteX8" fmla="*/ 129117 w 347134"/>
              <a:gd name="connsiteY8" fmla="*/ 0 h 1027793"/>
              <a:gd name="connsiteX9" fmla="*/ 63803 w 347134"/>
              <a:gd name="connsiteY9" fmla="*/ 513443 h 1027793"/>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5560 h 1029910"/>
              <a:gd name="connsiteX1" fmla="*/ 14817 w 347134"/>
              <a:gd name="connsiteY1" fmla="*/ 718760 h 1029910"/>
              <a:gd name="connsiteX2" fmla="*/ 14817 w 347134"/>
              <a:gd name="connsiteY2" fmla="*/ 871160 h 1029910"/>
              <a:gd name="connsiteX3" fmla="*/ 103717 w 347134"/>
              <a:gd name="connsiteY3" fmla="*/ 998160 h 1029910"/>
              <a:gd name="connsiteX4" fmla="*/ 256117 w 347134"/>
              <a:gd name="connsiteY4" fmla="*/ 998160 h 1029910"/>
              <a:gd name="connsiteX5" fmla="*/ 345017 w 347134"/>
              <a:gd name="connsiteY5" fmla="*/ 807660 h 1029910"/>
              <a:gd name="connsiteX6" fmla="*/ 243417 w 347134"/>
              <a:gd name="connsiteY6" fmla="*/ 528260 h 1029910"/>
              <a:gd name="connsiteX7" fmla="*/ 129117 w 347134"/>
              <a:gd name="connsiteY7" fmla="*/ 2117 h 1029910"/>
              <a:gd name="connsiteX8" fmla="*/ 63803 w 347134"/>
              <a:gd name="connsiteY8" fmla="*/ 515560 h 1029910"/>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47134"/>
              <a:gd name="connsiteY0" fmla="*/ 513443 h 1027793"/>
              <a:gd name="connsiteX1" fmla="*/ 14817 w 347134"/>
              <a:gd name="connsiteY1" fmla="*/ 716643 h 1027793"/>
              <a:gd name="connsiteX2" fmla="*/ 14817 w 347134"/>
              <a:gd name="connsiteY2" fmla="*/ 869043 h 1027793"/>
              <a:gd name="connsiteX3" fmla="*/ 103717 w 347134"/>
              <a:gd name="connsiteY3" fmla="*/ 996043 h 1027793"/>
              <a:gd name="connsiteX4" fmla="*/ 256117 w 347134"/>
              <a:gd name="connsiteY4" fmla="*/ 996043 h 1027793"/>
              <a:gd name="connsiteX5" fmla="*/ 345017 w 347134"/>
              <a:gd name="connsiteY5" fmla="*/ 805543 h 1027793"/>
              <a:gd name="connsiteX6" fmla="*/ 243417 w 347134"/>
              <a:gd name="connsiteY6" fmla="*/ 526143 h 1027793"/>
              <a:gd name="connsiteX7" fmla="*/ 129117 w 347134"/>
              <a:gd name="connsiteY7" fmla="*/ 0 h 1027793"/>
              <a:gd name="connsiteX8" fmla="*/ 63803 w 347134"/>
              <a:gd name="connsiteY8" fmla="*/ 513443 h 1027793"/>
              <a:gd name="connsiteX0" fmla="*/ 63803 w 366184"/>
              <a:gd name="connsiteY0" fmla="*/ 562126 h 1076476"/>
              <a:gd name="connsiteX1" fmla="*/ 14817 w 366184"/>
              <a:gd name="connsiteY1" fmla="*/ 765326 h 1076476"/>
              <a:gd name="connsiteX2" fmla="*/ 14817 w 366184"/>
              <a:gd name="connsiteY2" fmla="*/ 917726 h 1076476"/>
              <a:gd name="connsiteX3" fmla="*/ 103717 w 366184"/>
              <a:gd name="connsiteY3" fmla="*/ 1044726 h 1076476"/>
              <a:gd name="connsiteX4" fmla="*/ 256117 w 366184"/>
              <a:gd name="connsiteY4" fmla="*/ 1044726 h 1076476"/>
              <a:gd name="connsiteX5" fmla="*/ 345017 w 366184"/>
              <a:gd name="connsiteY5" fmla="*/ 854226 h 1076476"/>
              <a:gd name="connsiteX6" fmla="*/ 129117 w 366184"/>
              <a:gd name="connsiteY6" fmla="*/ 48683 h 1076476"/>
              <a:gd name="connsiteX7" fmla="*/ 63803 w 366184"/>
              <a:gd name="connsiteY7" fmla="*/ 562126 h 1076476"/>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4176"/>
              <a:gd name="connsiteY0" fmla="*/ 14817 h 1042610"/>
              <a:gd name="connsiteX1" fmla="*/ 19050 w 454176"/>
              <a:gd name="connsiteY1" fmla="*/ 731460 h 1042610"/>
              <a:gd name="connsiteX2" fmla="*/ 19050 w 454176"/>
              <a:gd name="connsiteY2" fmla="*/ 883860 h 1042610"/>
              <a:gd name="connsiteX3" fmla="*/ 107950 w 454176"/>
              <a:gd name="connsiteY3" fmla="*/ 1010860 h 1042610"/>
              <a:gd name="connsiteX4" fmla="*/ 260350 w 454176"/>
              <a:gd name="connsiteY4" fmla="*/ 1010860 h 1042610"/>
              <a:gd name="connsiteX5" fmla="*/ 349250 w 454176"/>
              <a:gd name="connsiteY5" fmla="*/ 820360 h 1042610"/>
              <a:gd name="connsiteX6" fmla="*/ 418193 w 454176"/>
              <a:gd name="connsiteY6" fmla="*/ 709689 h 1042610"/>
              <a:gd name="connsiteX7" fmla="*/ 133350 w 454176"/>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383419"/>
              <a:gd name="connsiteY0" fmla="*/ 14817 h 1042610"/>
              <a:gd name="connsiteX1" fmla="*/ 19050 w 383419"/>
              <a:gd name="connsiteY1" fmla="*/ 731460 h 1042610"/>
              <a:gd name="connsiteX2" fmla="*/ 19050 w 383419"/>
              <a:gd name="connsiteY2" fmla="*/ 883860 h 1042610"/>
              <a:gd name="connsiteX3" fmla="*/ 107950 w 383419"/>
              <a:gd name="connsiteY3" fmla="*/ 1010860 h 1042610"/>
              <a:gd name="connsiteX4" fmla="*/ 260350 w 383419"/>
              <a:gd name="connsiteY4" fmla="*/ 1010860 h 1042610"/>
              <a:gd name="connsiteX5" fmla="*/ 349250 w 383419"/>
              <a:gd name="connsiteY5" fmla="*/ 820360 h 1042610"/>
              <a:gd name="connsiteX6" fmla="*/ 347436 w 383419"/>
              <a:gd name="connsiteY6" fmla="*/ 715131 h 1042610"/>
              <a:gd name="connsiteX7" fmla="*/ 133350 w 383419"/>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75947"/>
              <a:gd name="connsiteY0" fmla="*/ 14817 h 1042610"/>
              <a:gd name="connsiteX1" fmla="*/ 19050 w 475947"/>
              <a:gd name="connsiteY1" fmla="*/ 731460 h 1042610"/>
              <a:gd name="connsiteX2" fmla="*/ 19050 w 475947"/>
              <a:gd name="connsiteY2" fmla="*/ 883860 h 1042610"/>
              <a:gd name="connsiteX3" fmla="*/ 107950 w 475947"/>
              <a:gd name="connsiteY3" fmla="*/ 1010860 h 1042610"/>
              <a:gd name="connsiteX4" fmla="*/ 260350 w 475947"/>
              <a:gd name="connsiteY4" fmla="*/ 1010860 h 1042610"/>
              <a:gd name="connsiteX5" fmla="*/ 349250 w 475947"/>
              <a:gd name="connsiteY5" fmla="*/ 820360 h 1042610"/>
              <a:gd name="connsiteX6" fmla="*/ 439964 w 475947"/>
              <a:gd name="connsiteY6" fmla="*/ 715131 h 1042610"/>
              <a:gd name="connsiteX7" fmla="*/ 133350 w 475947"/>
              <a:gd name="connsiteY7" fmla="*/ 14817 h 1042610"/>
              <a:gd name="connsiteX0" fmla="*/ 133350 w 370417"/>
              <a:gd name="connsiteY0" fmla="*/ 14817 h 1042610"/>
              <a:gd name="connsiteX1" fmla="*/ 19050 w 370417"/>
              <a:gd name="connsiteY1" fmla="*/ 731460 h 1042610"/>
              <a:gd name="connsiteX2" fmla="*/ 19050 w 370417"/>
              <a:gd name="connsiteY2" fmla="*/ 883860 h 1042610"/>
              <a:gd name="connsiteX3" fmla="*/ 107950 w 370417"/>
              <a:gd name="connsiteY3" fmla="*/ 1010860 h 1042610"/>
              <a:gd name="connsiteX4" fmla="*/ 260350 w 370417"/>
              <a:gd name="connsiteY4" fmla="*/ 1010860 h 1042610"/>
              <a:gd name="connsiteX5" fmla="*/ 349250 w 370417"/>
              <a:gd name="connsiteY5" fmla="*/ 820360 h 1042610"/>
              <a:gd name="connsiteX6" fmla="*/ 133350 w 370417"/>
              <a:gd name="connsiteY6" fmla="*/ 14817 h 1042610"/>
              <a:gd name="connsiteX0" fmla="*/ 133350 w 459619"/>
              <a:gd name="connsiteY0" fmla="*/ 14817 h 1042610"/>
              <a:gd name="connsiteX1" fmla="*/ 19050 w 459619"/>
              <a:gd name="connsiteY1" fmla="*/ 731460 h 1042610"/>
              <a:gd name="connsiteX2" fmla="*/ 19050 w 459619"/>
              <a:gd name="connsiteY2" fmla="*/ 883860 h 1042610"/>
              <a:gd name="connsiteX3" fmla="*/ 107950 w 459619"/>
              <a:gd name="connsiteY3" fmla="*/ 1010860 h 1042610"/>
              <a:gd name="connsiteX4" fmla="*/ 260350 w 459619"/>
              <a:gd name="connsiteY4" fmla="*/ 1010860 h 1042610"/>
              <a:gd name="connsiteX5" fmla="*/ 349250 w 459619"/>
              <a:gd name="connsiteY5" fmla="*/ 820360 h 1042610"/>
              <a:gd name="connsiteX6" fmla="*/ 423636 w 459619"/>
              <a:gd name="connsiteY6" fmla="*/ 698803 h 1042610"/>
              <a:gd name="connsiteX7" fmla="*/ 133350 w 459619"/>
              <a:gd name="connsiteY7" fmla="*/ 14817 h 1042610"/>
              <a:gd name="connsiteX0" fmla="*/ 133350 w 444803"/>
              <a:gd name="connsiteY0" fmla="*/ 14817 h 1062869"/>
              <a:gd name="connsiteX1" fmla="*/ 19050 w 444803"/>
              <a:gd name="connsiteY1" fmla="*/ 731460 h 1062869"/>
              <a:gd name="connsiteX2" fmla="*/ 19050 w 444803"/>
              <a:gd name="connsiteY2" fmla="*/ 883860 h 1062869"/>
              <a:gd name="connsiteX3" fmla="*/ 107950 w 444803"/>
              <a:gd name="connsiteY3" fmla="*/ 1010860 h 1062869"/>
              <a:gd name="connsiteX4" fmla="*/ 260350 w 444803"/>
              <a:gd name="connsiteY4" fmla="*/ 1010860 h 1062869"/>
              <a:gd name="connsiteX5" fmla="*/ 423636 w 444803"/>
              <a:gd name="connsiteY5" fmla="*/ 698803 h 1062869"/>
              <a:gd name="connsiteX6" fmla="*/ 133350 w 444803"/>
              <a:gd name="connsiteY6" fmla="*/ 14817 h 1062869"/>
              <a:gd name="connsiteX0" fmla="*/ 133350 w 429079"/>
              <a:gd name="connsiteY0" fmla="*/ 14817 h 1062869"/>
              <a:gd name="connsiteX1" fmla="*/ 19050 w 429079"/>
              <a:gd name="connsiteY1" fmla="*/ 731460 h 1062869"/>
              <a:gd name="connsiteX2" fmla="*/ 19050 w 429079"/>
              <a:gd name="connsiteY2" fmla="*/ 883860 h 1062869"/>
              <a:gd name="connsiteX3" fmla="*/ 107950 w 429079"/>
              <a:gd name="connsiteY3" fmla="*/ 1010860 h 1062869"/>
              <a:gd name="connsiteX4" fmla="*/ 260350 w 429079"/>
              <a:gd name="connsiteY4" fmla="*/ 1010860 h 1062869"/>
              <a:gd name="connsiteX5" fmla="*/ 423636 w 429079"/>
              <a:gd name="connsiteY5" fmla="*/ 698803 h 1062869"/>
              <a:gd name="connsiteX6" fmla="*/ 227693 w 429079"/>
              <a:gd name="connsiteY6" fmla="*/ 622603 h 1062869"/>
              <a:gd name="connsiteX7" fmla="*/ 133350 w 429079"/>
              <a:gd name="connsiteY7" fmla="*/ 14817 h 1062869"/>
              <a:gd name="connsiteX0" fmla="*/ 133350 w 444803"/>
              <a:gd name="connsiteY0" fmla="*/ 5443 h 1053495"/>
              <a:gd name="connsiteX1" fmla="*/ 19050 w 444803"/>
              <a:gd name="connsiteY1" fmla="*/ 722086 h 1053495"/>
              <a:gd name="connsiteX2" fmla="*/ 19050 w 444803"/>
              <a:gd name="connsiteY2" fmla="*/ 874486 h 1053495"/>
              <a:gd name="connsiteX3" fmla="*/ 107950 w 444803"/>
              <a:gd name="connsiteY3" fmla="*/ 1001486 h 1053495"/>
              <a:gd name="connsiteX4" fmla="*/ 260350 w 444803"/>
              <a:gd name="connsiteY4" fmla="*/ 1001486 h 1053495"/>
              <a:gd name="connsiteX5" fmla="*/ 423636 w 444803"/>
              <a:gd name="connsiteY5" fmla="*/ 689429 h 1053495"/>
              <a:gd name="connsiteX6" fmla="*/ 133350 w 444803"/>
              <a:gd name="connsiteY6" fmla="*/ 5443 h 1053495"/>
              <a:gd name="connsiteX0" fmla="*/ 133350 w 667960"/>
              <a:gd name="connsiteY0" fmla="*/ 6350 h 1042610"/>
              <a:gd name="connsiteX1" fmla="*/ 19050 w 667960"/>
              <a:gd name="connsiteY1" fmla="*/ 722993 h 1042610"/>
              <a:gd name="connsiteX2" fmla="*/ 19050 w 667960"/>
              <a:gd name="connsiteY2" fmla="*/ 875393 h 1042610"/>
              <a:gd name="connsiteX3" fmla="*/ 107950 w 667960"/>
              <a:gd name="connsiteY3" fmla="*/ 1002393 h 1042610"/>
              <a:gd name="connsiteX4" fmla="*/ 260350 w 667960"/>
              <a:gd name="connsiteY4" fmla="*/ 1002393 h 1042610"/>
              <a:gd name="connsiteX5" fmla="*/ 646793 w 667960"/>
              <a:gd name="connsiteY5" fmla="*/ 761093 h 1042610"/>
              <a:gd name="connsiteX6" fmla="*/ 133350 w 667960"/>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6350 h 1042610"/>
              <a:gd name="connsiteX1" fmla="*/ 19050 w 406703"/>
              <a:gd name="connsiteY1" fmla="*/ 722993 h 1042610"/>
              <a:gd name="connsiteX2" fmla="*/ 19050 w 406703"/>
              <a:gd name="connsiteY2" fmla="*/ 875393 h 1042610"/>
              <a:gd name="connsiteX3" fmla="*/ 107950 w 406703"/>
              <a:gd name="connsiteY3" fmla="*/ 1002393 h 1042610"/>
              <a:gd name="connsiteX4" fmla="*/ 260350 w 406703"/>
              <a:gd name="connsiteY4" fmla="*/ 1002393 h 1042610"/>
              <a:gd name="connsiteX5" fmla="*/ 385536 w 406703"/>
              <a:gd name="connsiteY5" fmla="*/ 761093 h 1042610"/>
              <a:gd name="connsiteX6" fmla="*/ 133350 w 406703"/>
              <a:gd name="connsiteY6" fmla="*/ 6350 h 1042610"/>
              <a:gd name="connsiteX0" fmla="*/ 133350 w 406703"/>
              <a:gd name="connsiteY0" fmla="*/ 0 h 1036260"/>
              <a:gd name="connsiteX1" fmla="*/ 19050 w 406703"/>
              <a:gd name="connsiteY1" fmla="*/ 716643 h 1036260"/>
              <a:gd name="connsiteX2" fmla="*/ 19050 w 406703"/>
              <a:gd name="connsiteY2" fmla="*/ 869043 h 1036260"/>
              <a:gd name="connsiteX3" fmla="*/ 107950 w 406703"/>
              <a:gd name="connsiteY3" fmla="*/ 996043 h 1036260"/>
              <a:gd name="connsiteX4" fmla="*/ 260350 w 406703"/>
              <a:gd name="connsiteY4" fmla="*/ 996043 h 1036260"/>
              <a:gd name="connsiteX5" fmla="*/ 385536 w 406703"/>
              <a:gd name="connsiteY5" fmla="*/ 754743 h 1036260"/>
              <a:gd name="connsiteX6" fmla="*/ 133350 w 406703"/>
              <a:gd name="connsiteY6" fmla="*/ 0 h 1036260"/>
              <a:gd name="connsiteX0" fmla="*/ 133350 w 390072"/>
              <a:gd name="connsiteY0" fmla="*/ 0 h 1036260"/>
              <a:gd name="connsiteX1" fmla="*/ 19050 w 390072"/>
              <a:gd name="connsiteY1" fmla="*/ 716643 h 1036260"/>
              <a:gd name="connsiteX2" fmla="*/ 19050 w 390072"/>
              <a:gd name="connsiteY2" fmla="*/ 869043 h 1036260"/>
              <a:gd name="connsiteX3" fmla="*/ 107950 w 390072"/>
              <a:gd name="connsiteY3" fmla="*/ 996043 h 1036260"/>
              <a:gd name="connsiteX4" fmla="*/ 260350 w 390072"/>
              <a:gd name="connsiteY4" fmla="*/ 996043 h 1036260"/>
              <a:gd name="connsiteX5" fmla="*/ 385536 w 390072"/>
              <a:gd name="connsiteY5" fmla="*/ 754743 h 1036260"/>
              <a:gd name="connsiteX6" fmla="*/ 287564 w 390072"/>
              <a:gd name="connsiteY6" fmla="*/ 749300 h 1036260"/>
              <a:gd name="connsiteX7" fmla="*/ 133350 w 390072"/>
              <a:gd name="connsiteY7" fmla="*/ 0 h 1036260"/>
              <a:gd name="connsiteX0" fmla="*/ 133350 w 308731"/>
              <a:gd name="connsiteY0" fmla="*/ 0 h 1037167"/>
              <a:gd name="connsiteX1" fmla="*/ 19050 w 308731"/>
              <a:gd name="connsiteY1" fmla="*/ 716643 h 1037167"/>
              <a:gd name="connsiteX2" fmla="*/ 19050 w 308731"/>
              <a:gd name="connsiteY2" fmla="*/ 869043 h 1037167"/>
              <a:gd name="connsiteX3" fmla="*/ 107950 w 308731"/>
              <a:gd name="connsiteY3" fmla="*/ 996043 h 1037167"/>
              <a:gd name="connsiteX4" fmla="*/ 260350 w 308731"/>
              <a:gd name="connsiteY4" fmla="*/ 996043 h 1037167"/>
              <a:gd name="connsiteX5" fmla="*/ 287564 w 308731"/>
              <a:gd name="connsiteY5" fmla="*/ 749300 h 1037167"/>
              <a:gd name="connsiteX6" fmla="*/ 133350 w 308731"/>
              <a:gd name="connsiteY6" fmla="*/ 0 h 1037167"/>
              <a:gd name="connsiteX0" fmla="*/ 133350 w 374045"/>
              <a:gd name="connsiteY0" fmla="*/ 0 h 1037167"/>
              <a:gd name="connsiteX1" fmla="*/ 19050 w 374045"/>
              <a:gd name="connsiteY1" fmla="*/ 716643 h 1037167"/>
              <a:gd name="connsiteX2" fmla="*/ 19050 w 374045"/>
              <a:gd name="connsiteY2" fmla="*/ 869043 h 1037167"/>
              <a:gd name="connsiteX3" fmla="*/ 107950 w 374045"/>
              <a:gd name="connsiteY3" fmla="*/ 996043 h 1037167"/>
              <a:gd name="connsiteX4" fmla="*/ 260350 w 374045"/>
              <a:gd name="connsiteY4" fmla="*/ 996043 h 1037167"/>
              <a:gd name="connsiteX5" fmla="*/ 352878 w 374045"/>
              <a:gd name="connsiteY5" fmla="*/ 749300 h 1037167"/>
              <a:gd name="connsiteX6" fmla="*/ 133350 w 374045"/>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33350 w 410734"/>
              <a:gd name="connsiteY0" fmla="*/ 0 h 1037167"/>
              <a:gd name="connsiteX1" fmla="*/ 19050 w 410734"/>
              <a:gd name="connsiteY1" fmla="*/ 716643 h 1037167"/>
              <a:gd name="connsiteX2" fmla="*/ 19050 w 410734"/>
              <a:gd name="connsiteY2" fmla="*/ 869043 h 1037167"/>
              <a:gd name="connsiteX3" fmla="*/ 107950 w 410734"/>
              <a:gd name="connsiteY3" fmla="*/ 996043 h 1037167"/>
              <a:gd name="connsiteX4" fmla="*/ 260350 w 410734"/>
              <a:gd name="connsiteY4" fmla="*/ 996043 h 1037167"/>
              <a:gd name="connsiteX5" fmla="*/ 389567 w 410734"/>
              <a:gd name="connsiteY5" fmla="*/ 749300 h 1037167"/>
              <a:gd name="connsiteX6" fmla="*/ 133350 w 410734"/>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95909 w 419671"/>
              <a:gd name="connsiteY0" fmla="*/ 0 h 1037167"/>
              <a:gd name="connsiteX1" fmla="*/ 27987 w 419671"/>
              <a:gd name="connsiteY1" fmla="*/ 716643 h 1037167"/>
              <a:gd name="connsiteX2" fmla="*/ 27987 w 419671"/>
              <a:gd name="connsiteY2" fmla="*/ 869043 h 1037167"/>
              <a:gd name="connsiteX3" fmla="*/ 116887 w 419671"/>
              <a:gd name="connsiteY3" fmla="*/ 996043 h 1037167"/>
              <a:gd name="connsiteX4" fmla="*/ 269287 w 419671"/>
              <a:gd name="connsiteY4" fmla="*/ 996043 h 1037167"/>
              <a:gd name="connsiteX5" fmla="*/ 398504 w 419671"/>
              <a:gd name="connsiteY5" fmla="*/ 749300 h 1037167"/>
              <a:gd name="connsiteX6" fmla="*/ 195909 w 419671"/>
              <a:gd name="connsiteY6" fmla="*/ 0 h 1037167"/>
              <a:gd name="connsiteX0" fmla="*/ 181092 w 404854"/>
              <a:gd name="connsiteY0" fmla="*/ 0 h 1042610"/>
              <a:gd name="connsiteX1" fmla="*/ 13170 w 404854"/>
              <a:gd name="connsiteY1" fmla="*/ 716643 h 1042610"/>
              <a:gd name="connsiteX2" fmla="*/ 102070 w 404854"/>
              <a:gd name="connsiteY2" fmla="*/ 996043 h 1042610"/>
              <a:gd name="connsiteX3" fmla="*/ 254470 w 404854"/>
              <a:gd name="connsiteY3" fmla="*/ 996043 h 1042610"/>
              <a:gd name="connsiteX4" fmla="*/ 383687 w 404854"/>
              <a:gd name="connsiteY4" fmla="*/ 749300 h 1042610"/>
              <a:gd name="connsiteX5" fmla="*/ 181092 w 404854"/>
              <a:gd name="connsiteY5" fmla="*/ 0 h 1042610"/>
              <a:gd name="connsiteX0" fmla="*/ 180152 w 403914"/>
              <a:gd name="connsiteY0" fmla="*/ 0 h 996043"/>
              <a:gd name="connsiteX1" fmla="*/ 12230 w 403914"/>
              <a:gd name="connsiteY1" fmla="*/ 716643 h 996043"/>
              <a:gd name="connsiteX2" fmla="*/ 253530 w 403914"/>
              <a:gd name="connsiteY2" fmla="*/ 996043 h 996043"/>
              <a:gd name="connsiteX3" fmla="*/ 382747 w 403914"/>
              <a:gd name="connsiteY3" fmla="*/ 749300 h 996043"/>
              <a:gd name="connsiteX4" fmla="*/ 180152 w 403914"/>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16643 h 996043"/>
              <a:gd name="connsiteX2" fmla="*/ 204140 w 396858"/>
              <a:gd name="connsiteY2" fmla="*/ 996043 h 996043"/>
              <a:gd name="connsiteX3" fmla="*/ 375691 w 396858"/>
              <a:gd name="connsiteY3" fmla="*/ 749300 h 996043"/>
              <a:gd name="connsiteX4" fmla="*/ 173096 w 396858"/>
              <a:gd name="connsiteY4" fmla="*/ 0 h 996043"/>
              <a:gd name="connsiteX0" fmla="*/ 173096 w 396858"/>
              <a:gd name="connsiteY0" fmla="*/ 0 h 996043"/>
              <a:gd name="connsiteX1" fmla="*/ 5174 w 396858"/>
              <a:gd name="connsiteY1" fmla="*/ 770265 h 996043"/>
              <a:gd name="connsiteX2" fmla="*/ 204140 w 396858"/>
              <a:gd name="connsiteY2" fmla="*/ 996043 h 996043"/>
              <a:gd name="connsiteX3" fmla="*/ 375691 w 396858"/>
              <a:gd name="connsiteY3" fmla="*/ 749300 h 996043"/>
              <a:gd name="connsiteX4" fmla="*/ 173096 w 396858"/>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91684"/>
              <a:gd name="connsiteY0" fmla="*/ 0 h 996043"/>
              <a:gd name="connsiteX1" fmla="*/ 0 w 391684"/>
              <a:gd name="connsiteY1" fmla="*/ 770265 h 996043"/>
              <a:gd name="connsiteX2" fmla="*/ 198966 w 391684"/>
              <a:gd name="connsiteY2" fmla="*/ 996043 h 996043"/>
              <a:gd name="connsiteX3" fmla="*/ 370517 w 391684"/>
              <a:gd name="connsiteY3" fmla="*/ 749300 h 996043"/>
              <a:gd name="connsiteX4" fmla="*/ 167922 w 391684"/>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 name="connsiteX0" fmla="*/ 167922 w 374751"/>
              <a:gd name="connsiteY0" fmla="*/ 0 h 996043"/>
              <a:gd name="connsiteX1" fmla="*/ 0 w 374751"/>
              <a:gd name="connsiteY1" fmla="*/ 770265 h 996043"/>
              <a:gd name="connsiteX2" fmla="*/ 198966 w 374751"/>
              <a:gd name="connsiteY2" fmla="*/ 996043 h 996043"/>
              <a:gd name="connsiteX3" fmla="*/ 370517 w 374751"/>
              <a:gd name="connsiteY3" fmla="*/ 749300 h 996043"/>
              <a:gd name="connsiteX4" fmla="*/ 167922 w 374751"/>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1" h="996043">
                <a:moveTo>
                  <a:pt x="167922" y="0"/>
                </a:moveTo>
                <a:cubicBezTo>
                  <a:pt x="137885" y="611314"/>
                  <a:pt x="23048" y="587325"/>
                  <a:pt x="0" y="770265"/>
                </a:cubicBezTo>
                <a:cubicBezTo>
                  <a:pt x="5174" y="936272"/>
                  <a:pt x="63835" y="984956"/>
                  <a:pt x="198966" y="996043"/>
                </a:cubicBezTo>
                <a:cubicBezTo>
                  <a:pt x="265658" y="991608"/>
                  <a:pt x="374751" y="926596"/>
                  <a:pt x="370517" y="749300"/>
                </a:cubicBezTo>
                <a:cubicBezTo>
                  <a:pt x="342597" y="558599"/>
                  <a:pt x="246038" y="606576"/>
                  <a:pt x="167922" y="0"/>
                </a:cubicBezTo>
                <a:close/>
              </a:path>
            </a:pathLst>
          </a:cu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cxnSp>
        <p:nvCxnSpPr>
          <p:cNvPr id="35" name="Straight Arrow Connector 9"/>
          <p:cNvCxnSpPr>
            <a:cxnSpLocks noChangeShapeType="1"/>
          </p:cNvCxnSpPr>
          <p:nvPr/>
        </p:nvCxnSpPr>
        <p:spPr bwMode="auto">
          <a:xfrm rot="5400000" flipH="1" flipV="1">
            <a:off x="6907213" y="2882900"/>
            <a:ext cx="865188" cy="77787"/>
          </a:xfrm>
          <a:prstGeom prst="straightConnector1">
            <a:avLst/>
          </a:prstGeom>
          <a:noFill/>
          <a:ln w="50800" algn="ctr">
            <a:solidFill>
              <a:schemeClr val="tx1"/>
            </a:solidFill>
            <a:round/>
            <a:headEnd/>
            <a:tailEnd type="triangle" w="med" len="med"/>
          </a:ln>
          <a:effectLst>
            <a:outerShdw blurRad="50800" dist="38100" dir="2700000" algn="tl" rotWithShape="0">
              <a:schemeClr val="tx1">
                <a:alpha val="40000"/>
              </a:schemeClr>
            </a:outerShdw>
          </a:effectLst>
        </p:spPr>
      </p:cxnSp>
      <p:cxnSp>
        <p:nvCxnSpPr>
          <p:cNvPr id="34" name="Straight Arrow Connector 9"/>
          <p:cNvCxnSpPr>
            <a:cxnSpLocks noChangeShapeType="1"/>
          </p:cNvCxnSpPr>
          <p:nvPr/>
        </p:nvCxnSpPr>
        <p:spPr bwMode="auto">
          <a:xfrm>
            <a:off x="5168900" y="3022600"/>
            <a:ext cx="2146300" cy="317500"/>
          </a:xfrm>
          <a:prstGeom prst="straightConnector1">
            <a:avLst/>
          </a:prstGeom>
          <a:noFill/>
          <a:ln w="50800" algn="ctr">
            <a:solidFill>
              <a:schemeClr val="tx1"/>
            </a:solidFill>
            <a:round/>
            <a:headEnd/>
            <a:tailEnd type="triangle" w="med" len="med"/>
          </a:ln>
          <a:effectLst>
            <a:outerShdw blurRad="50800" dist="38100" dir="2700000" algn="tl" rotWithShape="0">
              <a:schemeClr val="tx1">
                <a:alpha val="40000"/>
              </a:schemeClr>
            </a:outerShdw>
          </a:effectLst>
        </p:spPr>
      </p:cxnSp>
      <p:cxnSp>
        <p:nvCxnSpPr>
          <p:cNvPr id="36" name="Straight Arrow Connector 9"/>
          <p:cNvCxnSpPr>
            <a:cxnSpLocks noChangeShapeType="1"/>
          </p:cNvCxnSpPr>
          <p:nvPr/>
        </p:nvCxnSpPr>
        <p:spPr bwMode="auto">
          <a:xfrm rot="10800000" flipV="1">
            <a:off x="4960938" y="2697163"/>
            <a:ext cx="871537" cy="58737"/>
          </a:xfrm>
          <a:prstGeom prst="straightConnector1">
            <a:avLst/>
          </a:prstGeom>
          <a:noFill/>
          <a:ln w="50800" algn="ctr">
            <a:solidFill>
              <a:schemeClr val="tx1"/>
            </a:solidFill>
            <a:round/>
            <a:headEnd/>
            <a:tailEnd type="triangle" w="med" len="med"/>
          </a:ln>
          <a:effectLst>
            <a:outerShdw blurRad="50800" dist="38100" dir="2700000" algn="tl" rotWithShape="0">
              <a:prstClr val="black">
                <a:alpha val="40000"/>
              </a:prstClr>
            </a:outerShdw>
          </a:effectLst>
        </p:spPr>
      </p:cxnSp>
      <p:cxnSp>
        <p:nvCxnSpPr>
          <p:cNvPr id="37" name="Straight Arrow Connector 9"/>
          <p:cNvCxnSpPr>
            <a:cxnSpLocks noChangeShapeType="1"/>
          </p:cNvCxnSpPr>
          <p:nvPr/>
        </p:nvCxnSpPr>
        <p:spPr bwMode="auto">
          <a:xfrm rot="10800000" flipV="1">
            <a:off x="6527800" y="2425700"/>
            <a:ext cx="749300" cy="203200"/>
          </a:xfrm>
          <a:prstGeom prst="straightConnector1">
            <a:avLst/>
          </a:prstGeom>
          <a:noFill/>
          <a:ln w="50800" algn="ctr">
            <a:solidFill>
              <a:schemeClr val="tx1"/>
            </a:solidFill>
            <a:round/>
            <a:headEnd/>
            <a:tailEnd type="triangle" w="med" len="med"/>
          </a:ln>
          <a:effectLst>
            <a:outerShdw blurRad="50800" dist="38100" dir="2700000" algn="tl" rotWithShape="0">
              <a:prstClr val="black">
                <a:alpha val="40000"/>
              </a:prstClr>
            </a:outerShdw>
          </a:effectLst>
        </p:spPr>
      </p:cxnSp>
      <p:sp>
        <p:nvSpPr>
          <p:cNvPr id="38" name="TextBox 37"/>
          <p:cNvSpPr txBox="1"/>
          <p:nvPr/>
        </p:nvSpPr>
        <p:spPr>
          <a:xfrm>
            <a:off x="4838700" y="3213100"/>
            <a:ext cx="2476500" cy="1077913"/>
          </a:xfrm>
          <a:prstGeom prst="rect">
            <a:avLst/>
          </a:prstGeom>
          <a:noFill/>
        </p:spPr>
        <p:txBody>
          <a:bodyPr>
            <a:spAutoFit/>
          </a:bodyPr>
          <a:lstStyle/>
          <a:p>
            <a:pPr>
              <a:defRPr/>
            </a:pPr>
            <a:r>
              <a:rPr lang="en-US" dirty="0"/>
              <a:t>4-20 million years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154" name="Picture 2" descr="sedDistribution"/>
          <p:cNvPicPr>
            <a:picLocks noChangeAspect="1" noChangeArrowheads="1"/>
          </p:cNvPicPr>
          <p:nvPr/>
        </p:nvPicPr>
        <p:blipFill>
          <a:blip r:embed="rId3" cstate="print"/>
          <a:srcRect/>
          <a:stretch>
            <a:fillRect/>
          </a:stretch>
        </p:blipFill>
        <p:spPr bwMode="auto">
          <a:xfrm>
            <a:off x="0" y="266700"/>
            <a:ext cx="9144000" cy="6591300"/>
          </a:xfrm>
          <a:prstGeom prst="rect">
            <a:avLst/>
          </a:prstGeom>
          <a:noFill/>
          <a:ln w="9525">
            <a:noFill/>
            <a:miter lim="800000"/>
            <a:headEnd/>
            <a:tailEnd/>
          </a:ln>
        </p:spPr>
      </p:pic>
      <p:sp>
        <p:nvSpPr>
          <p:cNvPr id="3" name="TextBox 2"/>
          <p:cNvSpPr txBox="1"/>
          <p:nvPr/>
        </p:nvSpPr>
        <p:spPr>
          <a:xfrm>
            <a:off x="3984174" y="2002971"/>
            <a:ext cx="2209800" cy="461665"/>
          </a:xfrm>
          <a:prstGeom prst="rect">
            <a:avLst/>
          </a:prstGeom>
          <a:noFill/>
        </p:spPr>
        <p:txBody>
          <a:bodyPr wrap="square" rtlCol="0">
            <a:spAutoFit/>
          </a:bodyPr>
          <a:lstStyle/>
          <a:p>
            <a:pPr algn="ctr"/>
            <a:r>
              <a:rPr lang="en-US" b="1" dirty="0">
                <a:solidFill>
                  <a:schemeClr val="bg1"/>
                </a:solidFill>
                <a:latin typeface="Arial" pitchFamily="34" charset="0"/>
                <a:cs typeface="Arial" pitchFamily="34" charset="0"/>
              </a:rPr>
              <a:t>Pelagic Clay</a:t>
            </a:r>
          </a:p>
        </p:txBody>
      </p:sp>
      <p:pic>
        <p:nvPicPr>
          <p:cNvPr id="4" name="Picture 2" descr="sedDistribution"/>
          <p:cNvPicPr>
            <a:picLocks noChangeAspect="1" noChangeArrowheads="1"/>
          </p:cNvPicPr>
          <p:nvPr/>
        </p:nvPicPr>
        <p:blipFill>
          <a:blip r:embed="rId3" cstate="print"/>
          <a:srcRect/>
          <a:stretch>
            <a:fillRect/>
          </a:stretch>
        </p:blipFill>
        <p:spPr bwMode="auto">
          <a:xfrm>
            <a:off x="0" y="266700"/>
            <a:ext cx="9144000" cy="6591300"/>
          </a:xfrm>
          <a:prstGeom prst="rect">
            <a:avLst/>
          </a:prstGeom>
          <a:noFill/>
          <a:ln w="9525">
            <a:noFill/>
            <a:miter lim="800000"/>
            <a:headEnd/>
            <a:tailEnd/>
          </a:ln>
        </p:spPr>
      </p:pic>
      <p:sp>
        <p:nvSpPr>
          <p:cNvPr id="5" name="TextBox 4"/>
          <p:cNvSpPr txBox="1"/>
          <p:nvPr/>
        </p:nvSpPr>
        <p:spPr>
          <a:xfrm>
            <a:off x="1577753" y="3982719"/>
            <a:ext cx="2188030" cy="830997"/>
          </a:xfrm>
          <a:prstGeom prst="rect">
            <a:avLst/>
          </a:prstGeom>
          <a:noFill/>
        </p:spPr>
        <p:txBody>
          <a:bodyPr wrap="square" rtlCol="0">
            <a:spAutoFit/>
          </a:bodyPr>
          <a:lstStyle/>
          <a:p>
            <a:pPr algn="ctr"/>
            <a:r>
              <a:rPr lang="en-US" b="1" dirty="0">
                <a:solidFill>
                  <a:schemeClr val="bg1"/>
                </a:solidFill>
                <a:latin typeface="Arial" pitchFamily="34" charset="0"/>
                <a:cs typeface="Arial" pitchFamily="34" charset="0"/>
              </a:rPr>
              <a:t>Calcareous Ooze</a:t>
            </a:r>
          </a:p>
        </p:txBody>
      </p:sp>
      <p:cxnSp>
        <p:nvCxnSpPr>
          <p:cNvPr id="7" name="Straight Arrow Connector 6"/>
          <p:cNvCxnSpPr/>
          <p:nvPr/>
        </p:nvCxnSpPr>
        <p:spPr bwMode="auto">
          <a:xfrm flipV="1">
            <a:off x="3617124" y="3752850"/>
            <a:ext cx="954876" cy="528919"/>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
        <p:nvSpPr>
          <p:cNvPr id="8" name="TextBox 7"/>
          <p:cNvSpPr txBox="1"/>
          <p:nvPr/>
        </p:nvSpPr>
        <p:spPr>
          <a:xfrm>
            <a:off x="4735286" y="3450772"/>
            <a:ext cx="1883230" cy="830997"/>
          </a:xfrm>
          <a:prstGeom prst="rect">
            <a:avLst/>
          </a:prstGeom>
          <a:noFill/>
        </p:spPr>
        <p:txBody>
          <a:bodyPr wrap="square" rtlCol="0">
            <a:spAutoFit/>
          </a:bodyPr>
          <a:lstStyle/>
          <a:p>
            <a:pPr algn="ctr"/>
            <a:r>
              <a:rPr lang="en-US" b="1" dirty="0">
                <a:solidFill>
                  <a:schemeClr val="bg1"/>
                </a:solidFill>
                <a:latin typeface="Arial" pitchFamily="34" charset="0"/>
                <a:cs typeface="Arial" pitchFamily="34" charset="0"/>
              </a:rPr>
              <a:t>Siliceous Ooze</a:t>
            </a:r>
          </a:p>
        </p:txBody>
      </p:sp>
      <p:cxnSp>
        <p:nvCxnSpPr>
          <p:cNvPr id="9" name="Straight Arrow Connector 8"/>
          <p:cNvCxnSpPr/>
          <p:nvPr/>
        </p:nvCxnSpPr>
        <p:spPr bwMode="auto">
          <a:xfrm rot="5400000">
            <a:off x="5089076" y="4403274"/>
            <a:ext cx="664027" cy="261251"/>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10" name="Straight Arrow Connector 9"/>
          <p:cNvCxnSpPr/>
          <p:nvPr/>
        </p:nvCxnSpPr>
        <p:spPr bwMode="auto">
          <a:xfrm rot="5400000" flipH="1" flipV="1">
            <a:off x="5687788" y="3042560"/>
            <a:ext cx="707567" cy="348343"/>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
        <p:nvSpPr>
          <p:cNvPr id="12" name="TextBox 11"/>
          <p:cNvSpPr txBox="1"/>
          <p:nvPr/>
        </p:nvSpPr>
        <p:spPr>
          <a:xfrm>
            <a:off x="4136574" y="2155371"/>
            <a:ext cx="2209800" cy="461665"/>
          </a:xfrm>
          <a:prstGeom prst="rect">
            <a:avLst/>
          </a:prstGeom>
          <a:noFill/>
        </p:spPr>
        <p:txBody>
          <a:bodyPr wrap="square" rtlCol="0">
            <a:spAutoFit/>
          </a:bodyPr>
          <a:lstStyle/>
          <a:p>
            <a:pPr algn="ctr"/>
            <a:r>
              <a:rPr lang="en-US" b="1" dirty="0">
                <a:solidFill>
                  <a:schemeClr val="bg1"/>
                </a:solidFill>
                <a:latin typeface="Arial" pitchFamily="34" charset="0"/>
                <a:cs typeface="Arial" pitchFamily="34" charset="0"/>
              </a:rPr>
              <a:t>Pelagic Clay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154" name="Picture 2" descr="sedDistribution"/>
          <p:cNvPicPr>
            <a:picLocks noChangeAspect="1" noChangeArrowheads="1"/>
          </p:cNvPicPr>
          <p:nvPr/>
        </p:nvPicPr>
        <p:blipFill>
          <a:blip r:embed="rId3" cstate="print"/>
          <a:srcRect/>
          <a:stretch>
            <a:fillRect/>
          </a:stretch>
        </p:blipFill>
        <p:spPr bwMode="auto">
          <a:xfrm>
            <a:off x="0" y="266700"/>
            <a:ext cx="9144000" cy="6591300"/>
          </a:xfrm>
          <a:prstGeom prst="rect">
            <a:avLst/>
          </a:prstGeom>
          <a:noFill/>
          <a:ln w="9525">
            <a:noFill/>
            <a:miter lim="800000"/>
            <a:headEnd/>
            <a:tailEnd/>
          </a:ln>
        </p:spPr>
      </p:pic>
      <p:sp>
        <p:nvSpPr>
          <p:cNvPr id="3" name="TextBox 2"/>
          <p:cNvSpPr txBox="1"/>
          <p:nvPr/>
        </p:nvSpPr>
        <p:spPr>
          <a:xfrm>
            <a:off x="3984174" y="2002971"/>
            <a:ext cx="2209800" cy="461665"/>
          </a:xfrm>
          <a:prstGeom prst="rect">
            <a:avLst/>
          </a:prstGeom>
          <a:noFill/>
        </p:spPr>
        <p:txBody>
          <a:bodyPr wrap="square" rtlCol="0">
            <a:spAutoFit/>
          </a:bodyPr>
          <a:lstStyle/>
          <a:p>
            <a:pPr algn="ctr"/>
            <a:r>
              <a:rPr lang="en-US" b="1" dirty="0">
                <a:solidFill>
                  <a:schemeClr val="bg1"/>
                </a:solidFill>
                <a:latin typeface="Arial" pitchFamily="34" charset="0"/>
                <a:cs typeface="Arial" pitchFamily="34" charset="0"/>
              </a:rPr>
              <a:t>Pelagic Clay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990600" y="2057400"/>
            <a:ext cx="7162800" cy="2105025"/>
          </a:xfrm>
          <a:prstGeom prst="rect">
            <a:avLst/>
          </a:prstGeom>
          <a:noFill/>
          <a:ln w="38100">
            <a:noFill/>
            <a:miter lim="800000"/>
            <a:headEnd/>
            <a:tailEnd/>
          </a:ln>
        </p:spPr>
        <p:txBody>
          <a:bodyPr>
            <a:spAutoFit/>
          </a:bodyPr>
          <a:lstStyle/>
          <a:p>
            <a:pPr marL="342900" indent="-342900" algn="ctr">
              <a:spcBef>
                <a:spcPct val="50000"/>
              </a:spcBef>
            </a:pPr>
            <a:r>
              <a:rPr lang="en-US" sz="3600" b="1" u="sng" dirty="0">
                <a:solidFill>
                  <a:schemeClr val="bg1"/>
                </a:solidFill>
                <a:effectLst/>
                <a:latin typeface="Arial" charset="0"/>
              </a:rPr>
              <a:t>Wedgie composition</a:t>
            </a:r>
          </a:p>
          <a:p>
            <a:pPr marL="342900" indent="-342900">
              <a:spcBef>
                <a:spcPct val="50000"/>
              </a:spcBef>
              <a:buFontTx/>
              <a:buAutoNum type="arabicPeriod"/>
            </a:pPr>
            <a:r>
              <a:rPr lang="en-US" sz="3200" b="1" dirty="0">
                <a:solidFill>
                  <a:schemeClr val="bg2"/>
                </a:solidFill>
                <a:effectLst/>
                <a:latin typeface="Arial" charset="0"/>
              </a:rPr>
              <a:t> Turbidite (mostly greywacke)</a:t>
            </a:r>
          </a:p>
          <a:p>
            <a:pPr marL="342900" indent="-342900">
              <a:spcBef>
                <a:spcPct val="50000"/>
              </a:spcBef>
              <a:buFontTx/>
              <a:buAutoNum type="arabicPeriod"/>
            </a:pPr>
            <a:r>
              <a:rPr lang="en-US" sz="3200" b="1" dirty="0">
                <a:solidFill>
                  <a:srgbClr val="FFFF00"/>
                </a:solidFill>
                <a:effectLst/>
                <a:latin typeface="Arial" charset="0"/>
              </a:rPr>
              <a:t> Mafic material</a:t>
            </a:r>
          </a:p>
        </p:txBody>
      </p:sp>
    </p:spTree>
    <p:extLst>
      <p:ext uri="{BB962C8B-B14F-4D97-AF65-F5344CB8AC3E}">
        <p14:creationId xmlns:p14="http://schemas.microsoft.com/office/powerpoint/2010/main" val="3964995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Dust.jpg"/>
          <p:cNvPicPr>
            <a:picLocks noChangeAspect="1"/>
          </p:cNvPicPr>
          <p:nvPr/>
        </p:nvPicPr>
        <p:blipFill>
          <a:blip r:embed="rId3" cstate="print"/>
          <a:stretch>
            <a:fillRect/>
          </a:stretch>
        </p:blipFill>
        <p:spPr>
          <a:xfrm>
            <a:off x="0" y="92868"/>
            <a:ext cx="9144000" cy="6672263"/>
          </a:xfrm>
          <a:prstGeom prst="rect">
            <a:avLst/>
          </a:prstGeom>
        </p:spPr>
      </p:pic>
      <p:sp>
        <p:nvSpPr>
          <p:cNvPr id="3" name="TextBox 2"/>
          <p:cNvSpPr txBox="1"/>
          <p:nvPr/>
        </p:nvSpPr>
        <p:spPr>
          <a:xfrm>
            <a:off x="1632860" y="2967335"/>
            <a:ext cx="1197426" cy="461665"/>
          </a:xfrm>
          <a:prstGeom prst="rect">
            <a:avLst/>
          </a:prstGeom>
          <a:noFill/>
        </p:spPr>
        <p:txBody>
          <a:bodyPr wrap="square" rtlCol="0">
            <a:spAutoFit/>
          </a:bodyPr>
          <a:lstStyle/>
          <a:p>
            <a:pPr algn="ctr"/>
            <a:r>
              <a:rPr lang="en-US" b="1" dirty="0">
                <a:solidFill>
                  <a:schemeClr val="tx1"/>
                </a:solidFill>
                <a:latin typeface="Arial" pitchFamily="34" charset="0"/>
                <a:cs typeface="Arial" pitchFamily="34" charset="0"/>
              </a:rPr>
              <a:t>Dust</a:t>
            </a:r>
          </a:p>
        </p:txBody>
      </p:sp>
      <p:sp>
        <p:nvSpPr>
          <p:cNvPr id="4" name="TextBox 3"/>
          <p:cNvSpPr txBox="1"/>
          <p:nvPr/>
        </p:nvSpPr>
        <p:spPr>
          <a:xfrm>
            <a:off x="4572000" y="4876800"/>
            <a:ext cx="2209800" cy="830997"/>
          </a:xfrm>
          <a:prstGeom prst="rect">
            <a:avLst/>
          </a:prstGeom>
          <a:noFill/>
        </p:spPr>
        <p:txBody>
          <a:bodyPr wrap="square" rtlCol="0">
            <a:spAutoFit/>
          </a:bodyPr>
          <a:lstStyle/>
          <a:p>
            <a:pPr algn="ctr"/>
            <a:r>
              <a:rPr lang="en-US" b="1" dirty="0">
                <a:solidFill>
                  <a:schemeClr val="tx1"/>
                </a:solidFill>
                <a:latin typeface="Arial" pitchFamily="34" charset="0"/>
                <a:cs typeface="Arial" pitchFamily="34" charset="0"/>
              </a:rPr>
              <a:t>Saharan Africa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sglobosa"/>
          <p:cNvPicPr>
            <a:picLocks noChangeAspect="1" noChangeArrowheads="1"/>
          </p:cNvPicPr>
          <p:nvPr/>
        </p:nvPicPr>
        <p:blipFill>
          <a:blip r:embed="rId3" cstate="print"/>
          <a:srcRect/>
          <a:stretch>
            <a:fillRect/>
          </a:stretch>
        </p:blipFill>
        <p:spPr bwMode="auto">
          <a:xfrm>
            <a:off x="0" y="0"/>
            <a:ext cx="4800600" cy="3340100"/>
          </a:xfrm>
          <a:prstGeom prst="rect">
            <a:avLst/>
          </a:prstGeom>
          <a:noFill/>
          <a:ln w="9525">
            <a:noFill/>
            <a:miter lim="800000"/>
            <a:headEnd/>
            <a:tailEnd/>
          </a:ln>
        </p:spPr>
      </p:pic>
      <p:pic>
        <p:nvPicPr>
          <p:cNvPr id="48132" name="Picture 5" descr="muddy"/>
          <p:cNvPicPr>
            <a:picLocks noChangeAspect="1" noChangeArrowheads="1"/>
          </p:cNvPicPr>
          <p:nvPr/>
        </p:nvPicPr>
        <p:blipFill>
          <a:blip r:embed="rId4" cstate="print"/>
          <a:srcRect/>
          <a:stretch>
            <a:fillRect/>
          </a:stretch>
        </p:blipFill>
        <p:spPr bwMode="auto">
          <a:xfrm>
            <a:off x="4489450" y="0"/>
            <a:ext cx="4654550" cy="6858000"/>
          </a:xfrm>
          <a:prstGeom prst="rect">
            <a:avLst/>
          </a:prstGeom>
          <a:noFill/>
          <a:ln w="9525">
            <a:noFill/>
            <a:miter lim="800000"/>
            <a:headEnd/>
            <a:tailEnd/>
          </a:ln>
        </p:spPr>
      </p:pic>
      <p:pic>
        <p:nvPicPr>
          <p:cNvPr id="48131" name="Picture 7" descr="mud"/>
          <p:cNvPicPr>
            <a:picLocks noChangeAspect="1" noChangeArrowheads="1"/>
          </p:cNvPicPr>
          <p:nvPr/>
        </p:nvPicPr>
        <p:blipFill>
          <a:blip r:embed="rId5" cstate="print"/>
          <a:srcRect/>
          <a:stretch>
            <a:fillRect/>
          </a:stretch>
        </p:blipFill>
        <p:spPr bwMode="auto">
          <a:xfrm>
            <a:off x="0" y="3335338"/>
            <a:ext cx="4724400" cy="3522662"/>
          </a:xfrm>
          <a:prstGeom prst="rect">
            <a:avLst/>
          </a:prstGeom>
          <a:noFill/>
          <a:ln w="9525">
            <a:noFill/>
            <a:miter lim="800000"/>
            <a:headEnd/>
            <a:tailEnd/>
          </a:ln>
        </p:spPr>
      </p:pic>
      <p:pic>
        <p:nvPicPr>
          <p:cNvPr id="194562" name="Picture 2" descr="http://woodshole.er.usgs.gov/project-pages/stellwagen/photos/jpegs/25460079.JPG"/>
          <p:cNvPicPr>
            <a:picLocks noChangeAspect="1" noChangeArrowheads="1"/>
          </p:cNvPicPr>
          <p:nvPr/>
        </p:nvPicPr>
        <p:blipFill>
          <a:blip r:embed="rId6" cstate="print"/>
          <a:srcRect/>
          <a:stretch>
            <a:fillRect/>
          </a:stretch>
        </p:blipFill>
        <p:spPr bwMode="auto">
          <a:xfrm>
            <a:off x="4484934" y="3276600"/>
            <a:ext cx="5372100" cy="3581400"/>
          </a:xfrm>
          <a:prstGeom prst="rect">
            <a:avLst/>
          </a:prstGeom>
          <a:noFill/>
        </p:spPr>
      </p:pic>
      <p:pic>
        <p:nvPicPr>
          <p:cNvPr id="194564" name="Picture 4" descr="http://woodshole.er.usgs.gov/project-pages/stellwagen/photos/jpegs/00190057.JPG"/>
          <p:cNvPicPr>
            <a:picLocks noChangeAspect="1" noChangeArrowheads="1"/>
          </p:cNvPicPr>
          <p:nvPr/>
        </p:nvPicPr>
        <p:blipFill>
          <a:blip r:embed="rId7" cstate="print"/>
          <a:srcRect/>
          <a:stretch>
            <a:fillRect/>
          </a:stretch>
        </p:blipFill>
        <p:spPr bwMode="auto">
          <a:xfrm>
            <a:off x="4484912" y="-514350"/>
            <a:ext cx="5915025" cy="3943350"/>
          </a:xfrm>
          <a:prstGeom prst="rect">
            <a:avLst/>
          </a:prstGeom>
          <a:noFill/>
        </p:spPr>
      </p:pic>
      <p:sp>
        <p:nvSpPr>
          <p:cNvPr id="9" name="TextBox 8"/>
          <p:cNvSpPr txBox="1"/>
          <p:nvPr/>
        </p:nvSpPr>
        <p:spPr>
          <a:xfrm>
            <a:off x="3467100" y="370114"/>
            <a:ext cx="2209800" cy="461665"/>
          </a:xfrm>
          <a:prstGeom prst="rect">
            <a:avLst/>
          </a:prstGeom>
          <a:noFill/>
        </p:spPr>
        <p:txBody>
          <a:bodyPr wrap="square" rtlCol="0">
            <a:spAutoFit/>
          </a:bodyPr>
          <a:lstStyle/>
          <a:p>
            <a:pPr algn="ctr"/>
            <a:r>
              <a:rPr lang="en-US" b="1" dirty="0">
                <a:solidFill>
                  <a:schemeClr val="bg1"/>
                </a:solidFill>
                <a:latin typeface="Arial" pitchFamily="34" charset="0"/>
                <a:cs typeface="Arial" pitchFamily="34" charset="0"/>
              </a:rPr>
              <a:t>Pelagic Clay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154" name="Picture 2" descr="sedDistribution"/>
          <p:cNvPicPr>
            <a:picLocks noChangeAspect="1" noChangeArrowheads="1"/>
          </p:cNvPicPr>
          <p:nvPr/>
        </p:nvPicPr>
        <p:blipFill>
          <a:blip r:embed="rId3" cstate="print"/>
          <a:srcRect/>
          <a:stretch>
            <a:fillRect/>
          </a:stretch>
        </p:blipFill>
        <p:spPr bwMode="auto">
          <a:xfrm>
            <a:off x="0" y="266700"/>
            <a:ext cx="9144000" cy="6591300"/>
          </a:xfrm>
          <a:prstGeom prst="rect">
            <a:avLst/>
          </a:prstGeom>
          <a:noFill/>
          <a:ln w="9525">
            <a:noFill/>
            <a:miter lim="800000"/>
            <a:headEnd/>
            <a:tailEnd/>
          </a:ln>
        </p:spPr>
      </p:pic>
      <p:sp>
        <p:nvSpPr>
          <p:cNvPr id="4" name="TextBox 3"/>
          <p:cNvSpPr txBox="1"/>
          <p:nvPr/>
        </p:nvSpPr>
        <p:spPr>
          <a:xfrm>
            <a:off x="2057399" y="1502228"/>
            <a:ext cx="2188030" cy="830997"/>
          </a:xfrm>
          <a:prstGeom prst="rect">
            <a:avLst/>
          </a:prstGeom>
          <a:noFill/>
        </p:spPr>
        <p:txBody>
          <a:bodyPr wrap="square" rtlCol="0">
            <a:spAutoFit/>
          </a:bodyPr>
          <a:lstStyle/>
          <a:p>
            <a:pPr algn="ctr"/>
            <a:r>
              <a:rPr lang="en-US" b="1" dirty="0">
                <a:solidFill>
                  <a:schemeClr val="bg1"/>
                </a:solidFill>
                <a:latin typeface="Arial" pitchFamily="34" charset="0"/>
                <a:cs typeface="Arial" pitchFamily="34" charset="0"/>
              </a:rPr>
              <a:t>Calcareous Ooze</a:t>
            </a:r>
          </a:p>
        </p:txBody>
      </p:sp>
      <p:cxnSp>
        <p:nvCxnSpPr>
          <p:cNvPr id="8" name="Straight Arrow Connector 7"/>
          <p:cNvCxnSpPr/>
          <p:nvPr/>
        </p:nvCxnSpPr>
        <p:spPr bwMode="auto">
          <a:xfrm>
            <a:off x="3788228" y="2090057"/>
            <a:ext cx="1426029" cy="359229"/>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10" name="Straight Arrow Connector 9"/>
          <p:cNvCxnSpPr/>
          <p:nvPr/>
        </p:nvCxnSpPr>
        <p:spPr bwMode="auto">
          <a:xfrm rot="16200000" flipH="1">
            <a:off x="3668485" y="2188028"/>
            <a:ext cx="990600" cy="816429"/>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
        <p:nvSpPr>
          <p:cNvPr id="12" name="TextBox 11"/>
          <p:cNvSpPr txBox="1"/>
          <p:nvPr/>
        </p:nvSpPr>
        <p:spPr>
          <a:xfrm>
            <a:off x="4735286" y="3450772"/>
            <a:ext cx="1883230" cy="830997"/>
          </a:xfrm>
          <a:prstGeom prst="rect">
            <a:avLst/>
          </a:prstGeom>
          <a:noFill/>
        </p:spPr>
        <p:txBody>
          <a:bodyPr wrap="square" rtlCol="0">
            <a:spAutoFit/>
          </a:bodyPr>
          <a:lstStyle/>
          <a:p>
            <a:pPr algn="ctr"/>
            <a:r>
              <a:rPr lang="en-US" b="1" dirty="0">
                <a:solidFill>
                  <a:schemeClr val="bg1"/>
                </a:solidFill>
                <a:latin typeface="Arial" pitchFamily="34" charset="0"/>
                <a:cs typeface="Arial" pitchFamily="34" charset="0"/>
              </a:rPr>
              <a:t>Siliceous Ooze</a:t>
            </a:r>
          </a:p>
        </p:txBody>
      </p:sp>
      <p:cxnSp>
        <p:nvCxnSpPr>
          <p:cNvPr id="15" name="Straight Arrow Connector 14"/>
          <p:cNvCxnSpPr/>
          <p:nvPr/>
        </p:nvCxnSpPr>
        <p:spPr bwMode="auto">
          <a:xfrm rot="5400000">
            <a:off x="5089076" y="4403274"/>
            <a:ext cx="664027" cy="261251"/>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22" name="Straight Arrow Connector 21"/>
          <p:cNvCxnSpPr/>
          <p:nvPr/>
        </p:nvCxnSpPr>
        <p:spPr bwMode="auto">
          <a:xfrm rot="5400000" flipH="1" flipV="1">
            <a:off x="5687788" y="3042560"/>
            <a:ext cx="707567" cy="348343"/>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27" name="Straight Arrow Connector 26"/>
          <p:cNvCxnSpPr/>
          <p:nvPr/>
        </p:nvCxnSpPr>
        <p:spPr bwMode="auto">
          <a:xfrm rot="16200000" flipV="1">
            <a:off x="4686302" y="2389416"/>
            <a:ext cx="1894115" cy="468084"/>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4505325" y="0"/>
            <a:ext cx="4638675" cy="3429000"/>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0" y="0"/>
            <a:ext cx="4572000" cy="6858000"/>
          </a:xfrm>
          <a:prstGeom prst="rect">
            <a:avLst/>
          </a:prstGeom>
          <a:noFill/>
          <a:ln w="9525">
            <a:noFill/>
            <a:miter lim="800000"/>
            <a:headEnd/>
            <a:tailEnd/>
          </a:ln>
        </p:spPr>
      </p:pic>
      <p:sp>
        <p:nvSpPr>
          <p:cNvPr id="221189" name="Text Box 5"/>
          <p:cNvSpPr txBox="1">
            <a:spLocks noChangeArrowheads="1"/>
          </p:cNvSpPr>
          <p:nvPr/>
        </p:nvSpPr>
        <p:spPr bwMode="auto">
          <a:xfrm>
            <a:off x="-304800" y="5334000"/>
            <a:ext cx="3657600" cy="519113"/>
          </a:xfrm>
          <a:prstGeom prst="rect">
            <a:avLst/>
          </a:prstGeom>
          <a:noFill/>
          <a:ln w="38100">
            <a:noFill/>
            <a:miter lim="800000"/>
            <a:headEnd/>
            <a:tailEnd/>
          </a:ln>
          <a:effectLst/>
        </p:spPr>
        <p:txBody>
          <a:bodyPr>
            <a:spAutoFit/>
          </a:bodyPr>
          <a:lstStyle/>
          <a:p>
            <a:pPr algn="ctr">
              <a:spcBef>
                <a:spcPct val="50000"/>
              </a:spcBef>
              <a:defRPr/>
            </a:pPr>
            <a:r>
              <a:rPr lang="en-US" sz="2800" b="1" dirty="0">
                <a:solidFill>
                  <a:schemeClr val="bg1"/>
                </a:solidFill>
                <a:latin typeface="Arial" charset="0"/>
              </a:rPr>
              <a:t>Calcareous ooze</a:t>
            </a:r>
          </a:p>
        </p:txBody>
      </p:sp>
      <p:pic>
        <p:nvPicPr>
          <p:cNvPr id="1031" name="Picture 7"/>
          <p:cNvPicPr>
            <a:picLocks noChangeAspect="1" noChangeArrowheads="1"/>
          </p:cNvPicPr>
          <p:nvPr/>
        </p:nvPicPr>
        <p:blipFill>
          <a:blip r:embed="rId5" cstate="print"/>
          <a:srcRect/>
          <a:stretch>
            <a:fillRect/>
          </a:stretch>
        </p:blipFill>
        <p:spPr bwMode="auto">
          <a:xfrm>
            <a:off x="4572000" y="3422117"/>
            <a:ext cx="4572000" cy="343860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ZETES-38GB_full"/>
          <p:cNvPicPr>
            <a:picLocks noChangeAspect="1" noChangeArrowheads="1"/>
          </p:cNvPicPr>
          <p:nvPr/>
        </p:nvPicPr>
        <p:blipFill>
          <a:blip r:embed="rId3" cstate="print"/>
          <a:srcRect/>
          <a:stretch>
            <a:fillRect/>
          </a:stretch>
        </p:blipFill>
        <p:spPr bwMode="auto">
          <a:xfrm>
            <a:off x="0" y="5029200"/>
            <a:ext cx="9144000" cy="1828800"/>
          </a:xfrm>
          <a:prstGeom prst="rect">
            <a:avLst/>
          </a:prstGeom>
          <a:noFill/>
          <a:ln w="9525">
            <a:noFill/>
            <a:miter lim="800000"/>
            <a:headEnd/>
            <a:tailEnd/>
          </a:ln>
        </p:spPr>
      </p:pic>
      <p:pic>
        <p:nvPicPr>
          <p:cNvPr id="54275" name="Picture 3" descr="BNFC-44PB_full"/>
          <p:cNvPicPr>
            <a:picLocks noChangeAspect="1" noChangeArrowheads="1"/>
          </p:cNvPicPr>
          <p:nvPr/>
        </p:nvPicPr>
        <p:blipFill>
          <a:blip r:embed="rId4" cstate="print"/>
          <a:srcRect/>
          <a:stretch>
            <a:fillRect/>
          </a:stretch>
        </p:blipFill>
        <p:spPr bwMode="auto">
          <a:xfrm>
            <a:off x="0" y="2362200"/>
            <a:ext cx="9144000" cy="2667000"/>
          </a:xfrm>
          <a:prstGeom prst="rect">
            <a:avLst/>
          </a:prstGeom>
          <a:noFill/>
          <a:ln w="9525">
            <a:noFill/>
            <a:miter lim="800000"/>
            <a:headEnd/>
            <a:tailEnd/>
          </a:ln>
        </p:spPr>
      </p:pic>
      <p:pic>
        <p:nvPicPr>
          <p:cNvPr id="54276" name="Picture 4" descr="INMD-110B_full"/>
          <p:cNvPicPr>
            <a:picLocks noChangeAspect="1" noChangeArrowheads="1"/>
          </p:cNvPicPr>
          <p:nvPr/>
        </p:nvPicPr>
        <p:blipFill>
          <a:blip r:embed="rId5" cstate="print"/>
          <a:srcRect/>
          <a:stretch>
            <a:fillRect/>
          </a:stretch>
        </p:blipFill>
        <p:spPr bwMode="auto">
          <a:xfrm>
            <a:off x="0" y="0"/>
            <a:ext cx="9144000" cy="3108325"/>
          </a:xfrm>
          <a:prstGeom prst="rect">
            <a:avLst/>
          </a:prstGeom>
          <a:noFill/>
          <a:ln w="9525">
            <a:noFill/>
            <a:miter lim="800000"/>
            <a:headEnd/>
            <a:tailEnd/>
          </a:ln>
        </p:spPr>
      </p:pic>
      <p:sp>
        <p:nvSpPr>
          <p:cNvPr id="222213" name="Line 5"/>
          <p:cNvSpPr>
            <a:spLocks noChangeShapeType="1"/>
          </p:cNvSpPr>
          <p:nvPr/>
        </p:nvSpPr>
        <p:spPr bwMode="auto">
          <a:xfrm>
            <a:off x="0" y="4038600"/>
            <a:ext cx="9144000" cy="0"/>
          </a:xfrm>
          <a:prstGeom prst="line">
            <a:avLst/>
          </a:prstGeom>
          <a:noFill/>
          <a:ln w="38100">
            <a:solidFill>
              <a:srgbClr val="FF0000"/>
            </a:solidFill>
            <a:round/>
            <a:headEnd/>
            <a:tailEnd/>
          </a:ln>
          <a:effectLst/>
        </p:spPr>
        <p:txBody>
          <a:bodyPr/>
          <a:lstStyle/>
          <a:p>
            <a:pPr>
              <a:defRPr/>
            </a:pPr>
            <a:endParaRPr lang="en-US"/>
          </a:p>
        </p:txBody>
      </p:sp>
      <p:sp>
        <p:nvSpPr>
          <p:cNvPr id="222214" name="Text Box 6"/>
          <p:cNvSpPr txBox="1">
            <a:spLocks noChangeArrowheads="1"/>
          </p:cNvSpPr>
          <p:nvPr/>
        </p:nvSpPr>
        <p:spPr bwMode="auto">
          <a:xfrm>
            <a:off x="2971800" y="5715000"/>
            <a:ext cx="3276600" cy="579438"/>
          </a:xfrm>
          <a:prstGeom prst="rect">
            <a:avLst/>
          </a:prstGeom>
          <a:noFill/>
          <a:ln w="38100">
            <a:noFill/>
            <a:miter lim="800000"/>
            <a:headEnd/>
            <a:tailEnd/>
          </a:ln>
          <a:effectLst/>
        </p:spPr>
        <p:txBody>
          <a:bodyPr>
            <a:spAutoFit/>
          </a:bodyPr>
          <a:lstStyle/>
          <a:p>
            <a:pPr algn="ctr">
              <a:spcBef>
                <a:spcPct val="50000"/>
              </a:spcBef>
              <a:defRPr/>
            </a:pPr>
            <a:r>
              <a:rPr lang="en-US" sz="3200" b="1">
                <a:solidFill>
                  <a:schemeClr val="bg1"/>
                </a:solidFill>
                <a:effectLst>
                  <a:outerShdw blurRad="38100" dist="38100" dir="2700000" algn="tl">
                    <a:srgbClr val="808080"/>
                  </a:outerShdw>
                </a:effectLst>
                <a:latin typeface="Arial" charset="0"/>
              </a:rPr>
              <a:t>Mostly clay</a:t>
            </a:r>
          </a:p>
        </p:txBody>
      </p:sp>
      <p:sp>
        <p:nvSpPr>
          <p:cNvPr id="222215" name="Text Box 7"/>
          <p:cNvSpPr txBox="1">
            <a:spLocks noChangeArrowheads="1"/>
          </p:cNvSpPr>
          <p:nvPr/>
        </p:nvSpPr>
        <p:spPr bwMode="auto">
          <a:xfrm>
            <a:off x="3200400" y="3505200"/>
            <a:ext cx="2667000" cy="579438"/>
          </a:xfrm>
          <a:prstGeom prst="rect">
            <a:avLst/>
          </a:prstGeom>
          <a:noFill/>
          <a:ln w="38100">
            <a:noFill/>
            <a:miter lim="800000"/>
            <a:headEnd/>
            <a:tailEnd/>
          </a:ln>
          <a:effectLst/>
        </p:spPr>
        <p:txBody>
          <a:bodyPr>
            <a:spAutoFit/>
          </a:bodyPr>
          <a:lstStyle/>
          <a:p>
            <a:pPr algn="ctr">
              <a:spcBef>
                <a:spcPct val="50000"/>
              </a:spcBef>
              <a:defRPr/>
            </a:pPr>
            <a:r>
              <a:rPr lang="en-US" sz="3200" b="1" dirty="0">
                <a:solidFill>
                  <a:srgbClr val="FF0000"/>
                </a:solidFill>
                <a:effectLst>
                  <a:outerShdw blurRad="38100" dist="38100" dir="2700000" algn="tl">
                    <a:srgbClr val="FFFFFF"/>
                  </a:outerShdw>
                </a:effectLst>
                <a:latin typeface="Arial" charset="0"/>
              </a:rPr>
              <a:t>CCCD</a:t>
            </a:r>
          </a:p>
        </p:txBody>
      </p:sp>
      <p:sp>
        <p:nvSpPr>
          <p:cNvPr id="222216" name="Text Box 8"/>
          <p:cNvSpPr txBox="1">
            <a:spLocks noChangeArrowheads="1"/>
          </p:cNvSpPr>
          <p:nvPr/>
        </p:nvSpPr>
        <p:spPr bwMode="auto">
          <a:xfrm>
            <a:off x="1905000" y="838200"/>
            <a:ext cx="4572000" cy="519113"/>
          </a:xfrm>
          <a:prstGeom prst="rect">
            <a:avLst/>
          </a:prstGeom>
          <a:noFill/>
          <a:ln w="38100">
            <a:noFill/>
            <a:miter lim="800000"/>
            <a:headEnd/>
            <a:tailEnd/>
          </a:ln>
          <a:effectLst/>
        </p:spPr>
        <p:txBody>
          <a:bodyPr>
            <a:spAutoFit/>
          </a:bodyPr>
          <a:lstStyle/>
          <a:p>
            <a:pPr algn="ctr">
              <a:spcBef>
                <a:spcPct val="50000"/>
              </a:spcBef>
              <a:defRPr/>
            </a:pPr>
            <a:r>
              <a:rPr lang="en-US" sz="2800" b="1">
                <a:solidFill>
                  <a:schemeClr val="bg1"/>
                </a:solidFill>
                <a:effectLst>
                  <a:outerShdw blurRad="38100" dist="38100" dir="2700000" algn="tl">
                    <a:srgbClr val="808080"/>
                  </a:outerShdw>
                </a:effectLst>
                <a:latin typeface="Arial" charset="0"/>
              </a:rPr>
              <a:t>Mostly calcareous ooze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298" name="Picture 2" descr="sedDistribution"/>
          <p:cNvPicPr>
            <a:picLocks noChangeAspect="1" noChangeArrowheads="1"/>
          </p:cNvPicPr>
          <p:nvPr/>
        </p:nvPicPr>
        <p:blipFill>
          <a:blip r:embed="rId3" cstate="print"/>
          <a:srcRect/>
          <a:stretch>
            <a:fillRect/>
          </a:stretch>
        </p:blipFill>
        <p:spPr bwMode="auto">
          <a:xfrm>
            <a:off x="0" y="266700"/>
            <a:ext cx="9144000" cy="6591300"/>
          </a:xfrm>
          <a:prstGeom prst="rect">
            <a:avLst/>
          </a:prstGeom>
          <a:noFill/>
          <a:ln w="9525">
            <a:noFill/>
            <a:miter lim="800000"/>
            <a:headEnd/>
            <a:tailEnd/>
          </a:ln>
        </p:spPr>
      </p:pic>
      <p:sp>
        <p:nvSpPr>
          <p:cNvPr id="3" name="TextBox 2"/>
          <p:cNvSpPr txBox="1"/>
          <p:nvPr/>
        </p:nvSpPr>
        <p:spPr>
          <a:xfrm>
            <a:off x="4735286" y="3450772"/>
            <a:ext cx="1883230" cy="830997"/>
          </a:xfrm>
          <a:prstGeom prst="rect">
            <a:avLst/>
          </a:prstGeom>
          <a:noFill/>
        </p:spPr>
        <p:txBody>
          <a:bodyPr wrap="square" rtlCol="0">
            <a:spAutoFit/>
          </a:bodyPr>
          <a:lstStyle/>
          <a:p>
            <a:pPr algn="ctr"/>
            <a:r>
              <a:rPr lang="en-US" b="1" dirty="0">
                <a:solidFill>
                  <a:schemeClr val="bg1"/>
                </a:solidFill>
                <a:latin typeface="Arial" pitchFamily="34" charset="0"/>
                <a:cs typeface="Arial" pitchFamily="34" charset="0"/>
              </a:rPr>
              <a:t>Siliceous Ooze</a:t>
            </a:r>
          </a:p>
        </p:txBody>
      </p:sp>
      <p:cxnSp>
        <p:nvCxnSpPr>
          <p:cNvPr id="4" name="Straight Arrow Connector 3"/>
          <p:cNvCxnSpPr/>
          <p:nvPr/>
        </p:nvCxnSpPr>
        <p:spPr bwMode="auto">
          <a:xfrm rot="5400000">
            <a:off x="5089076" y="4403274"/>
            <a:ext cx="664027" cy="261251"/>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5" name="Straight Arrow Connector 4"/>
          <p:cNvCxnSpPr/>
          <p:nvPr/>
        </p:nvCxnSpPr>
        <p:spPr bwMode="auto">
          <a:xfrm rot="5400000" flipH="1" flipV="1">
            <a:off x="5687788" y="3042560"/>
            <a:ext cx="707567" cy="348343"/>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6" name="Straight Arrow Connector 5"/>
          <p:cNvCxnSpPr/>
          <p:nvPr/>
        </p:nvCxnSpPr>
        <p:spPr bwMode="auto">
          <a:xfrm rot="16200000" flipV="1">
            <a:off x="4686302" y="2389416"/>
            <a:ext cx="1894115" cy="468084"/>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8" name="Straight Connector 7"/>
          <p:cNvCxnSpPr/>
          <p:nvPr/>
        </p:nvCxnSpPr>
        <p:spPr bwMode="auto">
          <a:xfrm flipH="1">
            <a:off x="1456661" y="6475228"/>
            <a:ext cx="744279" cy="1"/>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flipH="1">
            <a:off x="1531088" y="6762309"/>
            <a:ext cx="1052624" cy="0"/>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130" name="Picture 2" descr="sedthick9"/>
          <p:cNvPicPr>
            <a:picLocks noChangeAspect="1" noChangeArrowheads="1"/>
          </p:cNvPicPr>
          <p:nvPr/>
        </p:nvPicPr>
        <p:blipFill>
          <a:blip r:embed="rId3" cstate="print"/>
          <a:srcRect t="1338" b="16061"/>
          <a:stretch>
            <a:fillRect/>
          </a:stretch>
        </p:blipFill>
        <p:spPr bwMode="auto">
          <a:xfrm>
            <a:off x="0" y="0"/>
            <a:ext cx="9144000" cy="7004050"/>
          </a:xfrm>
          <a:prstGeom prst="rect">
            <a:avLst/>
          </a:prstGeom>
          <a:noFill/>
          <a:ln w="9525">
            <a:noFill/>
            <a:miter lim="800000"/>
            <a:headEnd/>
            <a:tailEnd/>
          </a:ln>
        </p:spPr>
      </p:pic>
      <p:sp>
        <p:nvSpPr>
          <p:cNvPr id="3" name="Text Box 8"/>
          <p:cNvSpPr txBox="1">
            <a:spLocks noChangeArrowheads="1"/>
          </p:cNvSpPr>
          <p:nvPr/>
        </p:nvSpPr>
        <p:spPr bwMode="auto">
          <a:xfrm>
            <a:off x="456480" y="4341222"/>
            <a:ext cx="2406469" cy="1200329"/>
          </a:xfrm>
          <a:prstGeom prst="rect">
            <a:avLst/>
          </a:prstGeom>
          <a:noFill/>
          <a:ln w="38100">
            <a:noFill/>
            <a:miter lim="800000"/>
            <a:headEnd/>
            <a:tailEnd/>
          </a:ln>
          <a:effectLst/>
        </p:spPr>
        <p:txBody>
          <a:bodyPr wrap="square">
            <a:spAutoFit/>
          </a:bodyPr>
          <a:lstStyle/>
          <a:p>
            <a:pPr algn="ctr">
              <a:spcBef>
                <a:spcPct val="50000"/>
              </a:spcBef>
              <a:defRPr/>
            </a:pPr>
            <a:r>
              <a:rPr lang="en-US" b="1" dirty="0">
                <a:solidFill>
                  <a:schemeClr val="bg1"/>
                </a:solidFill>
                <a:effectLst>
                  <a:outerShdw blurRad="38100" dist="38100" dir="2700000" algn="tl">
                    <a:schemeClr val="accent4">
                      <a:lumMod val="75000"/>
                      <a:lumOff val="25000"/>
                    </a:schemeClr>
                  </a:outerShdw>
                </a:effectLst>
                <a:latin typeface="Arial" pitchFamily="34" charset="0"/>
                <a:cs typeface="Arial" pitchFamily="34" charset="0"/>
              </a:rPr>
              <a:t>Siliceous radiolarian ooze</a:t>
            </a:r>
          </a:p>
        </p:txBody>
      </p:sp>
      <p:sp>
        <p:nvSpPr>
          <p:cNvPr id="4" name="Line 5"/>
          <p:cNvSpPr>
            <a:spLocks noChangeShapeType="1"/>
          </p:cNvSpPr>
          <p:nvPr/>
        </p:nvSpPr>
        <p:spPr bwMode="auto">
          <a:xfrm flipH="1" flipV="1">
            <a:off x="1478280" y="3779520"/>
            <a:ext cx="335280" cy="657860"/>
          </a:xfrm>
          <a:prstGeom prst="line">
            <a:avLst/>
          </a:prstGeom>
          <a:noFill/>
          <a:ln w="3810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radiolarians"/>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6323" name="Text Box 3"/>
          <p:cNvSpPr txBox="1">
            <a:spLocks noChangeArrowheads="1"/>
          </p:cNvSpPr>
          <p:nvPr/>
        </p:nvSpPr>
        <p:spPr bwMode="auto">
          <a:xfrm>
            <a:off x="381000" y="3200400"/>
            <a:ext cx="2514600" cy="519113"/>
          </a:xfrm>
          <a:prstGeom prst="rect">
            <a:avLst/>
          </a:prstGeom>
          <a:noFill/>
          <a:ln w="38100">
            <a:noFill/>
            <a:miter lim="800000"/>
            <a:headEnd/>
            <a:tailEnd/>
          </a:ln>
        </p:spPr>
        <p:txBody>
          <a:bodyPr>
            <a:spAutoFit/>
          </a:bodyPr>
          <a:lstStyle/>
          <a:p>
            <a:pPr algn="ctr">
              <a:spcBef>
                <a:spcPct val="50000"/>
              </a:spcBef>
            </a:pPr>
            <a:r>
              <a:rPr lang="en-US" sz="2800" b="1" dirty="0">
                <a:solidFill>
                  <a:schemeClr val="bg1"/>
                </a:solidFill>
                <a:effectLst/>
                <a:latin typeface="Arial" charset="0"/>
              </a:rPr>
              <a:t>Radiolarians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Picture 8" descr="sedDistribution"/>
          <p:cNvPicPr>
            <a:picLocks noChangeAspect="1" noChangeArrowheads="1"/>
          </p:cNvPicPr>
          <p:nvPr/>
        </p:nvPicPr>
        <p:blipFill>
          <a:blip r:embed="rId3" cstate="print"/>
          <a:srcRect/>
          <a:stretch>
            <a:fillRect/>
          </a:stretch>
        </p:blipFill>
        <p:spPr bwMode="auto">
          <a:xfrm>
            <a:off x="0" y="133350"/>
            <a:ext cx="9144000" cy="6591300"/>
          </a:xfrm>
          <a:prstGeom prst="rect">
            <a:avLst/>
          </a:prstGeom>
          <a:noFill/>
          <a:ln w="9525">
            <a:noFill/>
            <a:miter lim="800000"/>
            <a:headEnd/>
            <a:tailEnd/>
          </a:ln>
        </p:spPr>
      </p:pic>
      <p:pic>
        <p:nvPicPr>
          <p:cNvPr id="47107" name="Picture 6" descr="PacHist_Big"/>
          <p:cNvPicPr>
            <a:picLocks noChangeAspect="1" noChangeArrowheads="1" noCrop="1"/>
          </p:cNvPicPr>
          <p:nvPr/>
        </p:nvPicPr>
        <p:blipFill>
          <a:blip r:embed="rId4" cstate="print"/>
          <a:srcRect/>
          <a:stretch>
            <a:fillRect/>
          </a:stretch>
        </p:blipFill>
        <p:spPr bwMode="auto">
          <a:xfrm>
            <a:off x="0" y="0"/>
            <a:ext cx="3505200" cy="3497263"/>
          </a:xfrm>
          <a:prstGeom prst="rect">
            <a:avLst/>
          </a:prstGeom>
          <a:noFill/>
          <a:ln w="9525">
            <a:noFill/>
            <a:miter lim="800000"/>
            <a:headEnd/>
            <a:tailEnd/>
          </a:ln>
        </p:spPr>
      </p:pic>
      <p:grpSp>
        <p:nvGrpSpPr>
          <p:cNvPr id="2" name="Group 5"/>
          <p:cNvGrpSpPr/>
          <p:nvPr/>
        </p:nvGrpSpPr>
        <p:grpSpPr>
          <a:xfrm>
            <a:off x="1092199" y="2286000"/>
            <a:ext cx="1759857" cy="758686"/>
            <a:chOff x="1092200" y="2286000"/>
            <a:chExt cx="1511300" cy="758686"/>
          </a:xfrm>
        </p:grpSpPr>
        <p:sp>
          <p:nvSpPr>
            <p:cNvPr id="4" name="Text Box 8"/>
            <p:cNvSpPr txBox="1">
              <a:spLocks noChangeArrowheads="1"/>
            </p:cNvSpPr>
            <p:nvPr/>
          </p:nvSpPr>
          <p:spPr bwMode="auto">
            <a:xfrm>
              <a:off x="1092200" y="2336800"/>
              <a:ext cx="1511300" cy="707886"/>
            </a:xfrm>
            <a:prstGeom prst="rect">
              <a:avLst/>
            </a:prstGeom>
            <a:noFill/>
            <a:ln w="38100">
              <a:noFill/>
              <a:miter lim="800000"/>
              <a:headEnd/>
              <a:tailEnd/>
            </a:ln>
            <a:effectLst/>
          </p:spPr>
          <p:txBody>
            <a:bodyPr wrap="square">
              <a:spAutoFit/>
            </a:bodyPr>
            <a:lstStyle/>
            <a:p>
              <a:pPr algn="ctr">
                <a:spcBef>
                  <a:spcPct val="50000"/>
                </a:spcBef>
                <a:defRPr/>
              </a:pPr>
              <a:r>
                <a:rPr lang="en-US" sz="2000" dirty="0">
                  <a:effectLst>
                    <a:outerShdw blurRad="38100" dist="38100" dir="2700000" algn="tl">
                      <a:srgbClr val="808080"/>
                    </a:outerShdw>
                  </a:effectLst>
                </a:rPr>
                <a:t>radiolarian ooze</a:t>
              </a:r>
            </a:p>
          </p:txBody>
        </p:sp>
        <p:sp>
          <p:nvSpPr>
            <p:cNvPr id="5" name="Line 5"/>
            <p:cNvSpPr>
              <a:spLocks noChangeShapeType="1"/>
            </p:cNvSpPr>
            <p:nvPr/>
          </p:nvSpPr>
          <p:spPr bwMode="auto">
            <a:xfrm flipH="1" flipV="1">
              <a:off x="1244600" y="2286000"/>
              <a:ext cx="1028700" cy="45719"/>
            </a:xfrm>
            <a:prstGeom prst="line">
              <a:avLst/>
            </a:prstGeom>
            <a:noFill/>
            <a:ln w="38100">
              <a:solidFill>
                <a:schemeClr val="bg1"/>
              </a:solidFill>
              <a:round/>
              <a:headEnd/>
              <a:tailEnd type="triangle" w="med" len="med"/>
            </a:ln>
            <a:effectLst>
              <a:outerShdw blurRad="50800" dist="38100" dir="5400000" algn="t" rotWithShape="0">
                <a:prstClr val="black">
                  <a:alpha val="40000"/>
                </a:prstClr>
              </a:outerShdw>
            </a:effectLst>
          </p:spPr>
          <p:txBody>
            <a:bodyP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1000"/>
                                  </p:stCondLst>
                                  <p:childTnLst>
                                    <p:animMotion origin="layout" path="M -3.33333E-6 2.59259E-6 C 0.00556 -0.0044 0.01789 -0.0051 0.02605 -0.01088 C 0.03629 -0.01621 0.03941 -0.02014 0.04775 -0.03102 C 0.05643 -0.04537 0.05973 -0.05139 0.06441 -0.07084 C 0.06667 -0.08496 0.0658 -0.08334 0.06927 -0.11273 " pathEditMode="relative" rAng="0" ptsTypes="fffff">
                                      <p:cBhvr>
                                        <p:cTn id="6" dur="9000" fill="hold"/>
                                        <p:tgtEl>
                                          <p:spTgt spid="2"/>
                                        </p:tgtEl>
                                        <p:attrNameLst>
                                          <p:attrName>ppt_x</p:attrName>
                                          <p:attrName>ppt_y</p:attrName>
                                        </p:attrNameLst>
                                      </p:cBhvr>
                                      <p:rCtr x="3500" y="-5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radiolarian chert"/>
          <p:cNvPicPr>
            <a:picLocks noChangeAspect="1" noChangeArrowheads="1"/>
          </p:cNvPicPr>
          <p:nvPr/>
        </p:nvPicPr>
        <p:blipFill>
          <a:blip r:embed="rId3" cstate="print"/>
          <a:srcRect l="2499" t="3300" r="2499" b="4308"/>
          <a:stretch>
            <a:fillRect/>
          </a:stretch>
        </p:blipFill>
        <p:spPr bwMode="auto">
          <a:xfrm>
            <a:off x="457200" y="228600"/>
            <a:ext cx="8229600" cy="6064250"/>
          </a:xfrm>
          <a:prstGeom prst="rect">
            <a:avLst/>
          </a:prstGeom>
          <a:noFill/>
          <a:ln w="9525">
            <a:noFill/>
            <a:miter lim="800000"/>
            <a:headEnd/>
            <a:tailEnd/>
          </a:ln>
        </p:spPr>
      </p:pic>
      <p:sp>
        <p:nvSpPr>
          <p:cNvPr id="59395" name="Text Box 3"/>
          <p:cNvSpPr txBox="1">
            <a:spLocks noChangeArrowheads="1"/>
          </p:cNvSpPr>
          <p:nvPr/>
        </p:nvSpPr>
        <p:spPr bwMode="auto">
          <a:xfrm>
            <a:off x="914400" y="6338888"/>
            <a:ext cx="7162800" cy="519112"/>
          </a:xfrm>
          <a:prstGeom prst="rect">
            <a:avLst/>
          </a:prstGeom>
          <a:noFill/>
          <a:ln w="38100">
            <a:noFill/>
            <a:miter lim="800000"/>
            <a:headEnd/>
            <a:tailEnd/>
          </a:ln>
        </p:spPr>
        <p:txBody>
          <a:bodyPr>
            <a:spAutoFit/>
          </a:bodyPr>
          <a:lstStyle/>
          <a:p>
            <a:pPr algn="ctr">
              <a:spcBef>
                <a:spcPct val="50000"/>
              </a:spcBef>
            </a:pPr>
            <a:r>
              <a:rPr lang="en-US" sz="2800" b="1" dirty="0">
                <a:solidFill>
                  <a:schemeClr val="bg1"/>
                </a:solidFill>
                <a:effectLst/>
                <a:latin typeface="Arial" charset="0"/>
              </a:rPr>
              <a:t>Folded Red Chert (Radiolarian)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908" y="3195665"/>
            <a:ext cx="9173733" cy="3395635"/>
          </a:xfrm>
          <a:prstGeom prst="rect">
            <a:avLst/>
          </a:prstGeom>
        </p:spPr>
      </p:pic>
      <p:sp>
        <p:nvSpPr>
          <p:cNvPr id="4" name="TextBox 3"/>
          <p:cNvSpPr txBox="1"/>
          <p:nvPr/>
        </p:nvSpPr>
        <p:spPr>
          <a:xfrm>
            <a:off x="3480322" y="2627397"/>
            <a:ext cx="3219450" cy="400110"/>
          </a:xfrm>
          <a:prstGeom prst="rect">
            <a:avLst/>
          </a:prstGeom>
          <a:noFill/>
        </p:spPr>
        <p:txBody>
          <a:bodyPr wrap="square" rtlCol="0">
            <a:spAutoFit/>
          </a:bodyPr>
          <a:lstStyle/>
          <a:p>
            <a:pPr algn="ctr"/>
            <a:r>
              <a:rPr lang="en-US" sz="2000" b="1" dirty="0" err="1">
                <a:solidFill>
                  <a:srgbClr val="FF0000"/>
                </a:solidFill>
                <a:effectLst>
                  <a:outerShdw blurRad="38100" dist="38100" dir="2700000" algn="tl">
                    <a:srgbClr val="000000">
                      <a:alpha val="43137"/>
                    </a:srgbClr>
                  </a:outerShdw>
                </a:effectLst>
                <a:latin typeface="Arial" pitchFamily="34" charset="0"/>
                <a:cs typeface="Arial" pitchFamily="34" charset="0"/>
              </a:rPr>
              <a:t>Forearc</a:t>
            </a:r>
            <a:r>
              <a:rPr lang="en-US" sz="2000" b="1" dirty="0">
                <a:solidFill>
                  <a:srgbClr val="FF0000"/>
                </a:solidFill>
                <a:effectLst>
                  <a:outerShdw blurRad="38100" dist="38100" dir="2700000" algn="tl">
                    <a:srgbClr val="000000">
                      <a:alpha val="43137"/>
                    </a:srgbClr>
                  </a:outerShdw>
                </a:effectLst>
                <a:latin typeface="Arial" pitchFamily="34" charset="0"/>
                <a:cs typeface="Arial" pitchFamily="34" charset="0"/>
              </a:rPr>
              <a:t> basement</a:t>
            </a:r>
          </a:p>
        </p:txBody>
      </p:sp>
      <p:cxnSp>
        <p:nvCxnSpPr>
          <p:cNvPr id="6" name="Straight Arrow Connector 5"/>
          <p:cNvCxnSpPr/>
          <p:nvPr/>
        </p:nvCxnSpPr>
        <p:spPr bwMode="auto">
          <a:xfrm flipH="1">
            <a:off x="533282" y="2728054"/>
            <a:ext cx="475872" cy="120305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9" name="Straight Arrow Connector 8"/>
          <p:cNvCxnSpPr/>
          <p:nvPr/>
        </p:nvCxnSpPr>
        <p:spPr bwMode="auto">
          <a:xfrm flipH="1">
            <a:off x="3266226" y="3047654"/>
            <a:ext cx="704850" cy="9714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2" name="TextBox 11"/>
          <p:cNvSpPr txBox="1"/>
          <p:nvPr/>
        </p:nvSpPr>
        <p:spPr>
          <a:xfrm>
            <a:off x="-13908" y="544398"/>
            <a:ext cx="9173733" cy="584775"/>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Mafic Sources</a:t>
            </a:r>
          </a:p>
        </p:txBody>
      </p:sp>
      <p:sp>
        <p:nvSpPr>
          <p:cNvPr id="13" name="Isosceles Triangle 12"/>
          <p:cNvSpPr/>
          <p:nvPr/>
        </p:nvSpPr>
        <p:spPr bwMode="auto">
          <a:xfrm rot="191127">
            <a:off x="233723" y="3962400"/>
            <a:ext cx="599117" cy="209550"/>
          </a:xfrm>
          <a:prstGeom prst="triangle">
            <a:avLst/>
          </a:prstGeom>
          <a:pattFill prst="sphere">
            <a:fgClr>
              <a:schemeClr val="bg2"/>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14" name="Freeform: Shape 13"/>
          <p:cNvSpPr/>
          <p:nvPr/>
        </p:nvSpPr>
        <p:spPr bwMode="auto">
          <a:xfrm rot="2151557">
            <a:off x="3346172" y="4044294"/>
            <a:ext cx="1137765" cy="274462"/>
          </a:xfrm>
          <a:custGeom>
            <a:avLst/>
            <a:gdLst>
              <a:gd name="connsiteX0" fmla="*/ 108078 w 470028"/>
              <a:gd name="connsiteY0" fmla="*/ 0 h 1085850"/>
              <a:gd name="connsiteX1" fmla="*/ 22353 w 470028"/>
              <a:gd name="connsiteY1" fmla="*/ 666750 h 1085850"/>
              <a:gd name="connsiteX2" fmla="*/ 470028 w 470028"/>
              <a:gd name="connsiteY2" fmla="*/ 1085850 h 1085850"/>
              <a:gd name="connsiteX3" fmla="*/ 470028 w 470028"/>
              <a:gd name="connsiteY3" fmla="*/ 1085850 h 1085850"/>
            </a:gdLst>
            <a:ahLst/>
            <a:cxnLst>
              <a:cxn ang="0">
                <a:pos x="connsiteX0" y="connsiteY0"/>
              </a:cxn>
              <a:cxn ang="0">
                <a:pos x="connsiteX1" y="connsiteY1"/>
              </a:cxn>
              <a:cxn ang="0">
                <a:pos x="connsiteX2" y="connsiteY2"/>
              </a:cxn>
              <a:cxn ang="0">
                <a:pos x="connsiteX3" y="connsiteY3"/>
              </a:cxn>
            </a:cxnLst>
            <a:rect l="l" t="t" r="r" b="b"/>
            <a:pathLst>
              <a:path w="470028" h="1085850">
                <a:moveTo>
                  <a:pt x="108078" y="0"/>
                </a:moveTo>
                <a:cubicBezTo>
                  <a:pt x="35053" y="242887"/>
                  <a:pt x="-37972" y="485775"/>
                  <a:pt x="22353" y="666750"/>
                </a:cubicBezTo>
                <a:cubicBezTo>
                  <a:pt x="82678" y="847725"/>
                  <a:pt x="470028" y="1085850"/>
                  <a:pt x="470028" y="1085850"/>
                </a:cubicBezTo>
                <a:lnTo>
                  <a:pt x="470028" y="1085850"/>
                </a:lnTo>
              </a:path>
            </a:pathLst>
          </a:custGeom>
          <a:no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ArchDown">
              <a:avLst>
                <a:gd name="adj" fmla="val 1550490"/>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r>
              <a:rPr lang="en-US" b="1" dirty="0" err="1">
                <a:solidFill>
                  <a:schemeClr val="tx1"/>
                </a:solidFill>
                <a:effectLst/>
              </a:rPr>
              <a:t>f</a:t>
            </a:r>
            <a:r>
              <a:rPr kumimoji="0" lang="en-US" sz="2400" b="1" i="0" u="none" strike="noStrike" cap="none" normalizeH="0" baseline="0" dirty="0" err="1">
                <a:ln>
                  <a:noFill/>
                </a:ln>
                <a:solidFill>
                  <a:schemeClr val="tx1"/>
                </a:solidFill>
                <a:effectLst/>
              </a:rPr>
              <a:t>orearc</a:t>
            </a:r>
            <a:r>
              <a:rPr kumimoji="0" lang="en-US" sz="2400" b="1" i="0" u="none" strike="noStrike" cap="none" normalizeH="0" baseline="0" dirty="0">
                <a:ln>
                  <a:noFill/>
                </a:ln>
                <a:solidFill>
                  <a:schemeClr val="tx1"/>
                </a:solidFill>
                <a:effectLst/>
              </a:rPr>
              <a:t> thrust</a:t>
            </a:r>
          </a:p>
        </p:txBody>
      </p:sp>
      <p:sp>
        <p:nvSpPr>
          <p:cNvPr id="15" name="Isosceles Triangle 14"/>
          <p:cNvSpPr/>
          <p:nvPr/>
        </p:nvSpPr>
        <p:spPr bwMode="auto">
          <a:xfrm rot="238017">
            <a:off x="1364166" y="3954114"/>
            <a:ext cx="674712" cy="278086"/>
          </a:xfrm>
          <a:prstGeom prst="triangle">
            <a:avLst/>
          </a:prstGeom>
          <a:pattFill prst="sphere">
            <a:fgClr>
              <a:schemeClr val="bg2"/>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cxnSp>
        <p:nvCxnSpPr>
          <p:cNvPr id="18" name="Straight Arrow Connector 17"/>
          <p:cNvCxnSpPr/>
          <p:nvPr/>
        </p:nvCxnSpPr>
        <p:spPr bwMode="auto">
          <a:xfrm>
            <a:off x="1167897" y="2728054"/>
            <a:ext cx="461727" cy="120305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21" name="TextBox 20"/>
          <p:cNvSpPr txBox="1"/>
          <p:nvPr/>
        </p:nvSpPr>
        <p:spPr>
          <a:xfrm>
            <a:off x="302004" y="2295555"/>
            <a:ext cx="1694422" cy="400110"/>
          </a:xfrm>
          <a:prstGeom prst="rect">
            <a:avLst/>
          </a:prstGeom>
          <a:noFill/>
        </p:spPr>
        <p:txBody>
          <a:bodyPr wrap="square" rtlCol="0">
            <a:spAutoFit/>
          </a:bodyPr>
          <a:lstStyle/>
          <a:p>
            <a:pPr algn="ctr"/>
            <a:r>
              <a:rPr lang="en-US" sz="2000" b="1" dirty="0">
                <a:solidFill>
                  <a:srgbClr val="FF0000"/>
                </a:solidFill>
                <a:effectLst>
                  <a:outerShdw blurRad="38100" dist="38100" dir="2700000" algn="tl">
                    <a:srgbClr val="000000">
                      <a:alpha val="43137"/>
                    </a:srgbClr>
                  </a:outerShdw>
                </a:effectLst>
                <a:latin typeface="Arial" pitchFamily="34" charset="0"/>
                <a:cs typeface="Arial" pitchFamily="34" charset="0"/>
              </a:rPr>
              <a:t>Seamounts</a:t>
            </a:r>
          </a:p>
        </p:txBody>
      </p:sp>
      <p:sp>
        <p:nvSpPr>
          <p:cNvPr id="22" name="TextBox 21"/>
          <p:cNvSpPr txBox="1"/>
          <p:nvPr/>
        </p:nvSpPr>
        <p:spPr>
          <a:xfrm>
            <a:off x="2276654" y="1943153"/>
            <a:ext cx="1694422" cy="707886"/>
          </a:xfrm>
          <a:prstGeom prst="rect">
            <a:avLst/>
          </a:prstGeom>
          <a:noFill/>
        </p:spPr>
        <p:txBody>
          <a:bodyPr wrap="square" rtlCol="0">
            <a:spAutoFit/>
          </a:bodyPr>
          <a:lstStyle/>
          <a:p>
            <a:pPr algn="ctr"/>
            <a:r>
              <a:rPr lang="en-US" sz="2000" b="1" dirty="0">
                <a:solidFill>
                  <a:srgbClr val="FF0000"/>
                </a:solidFill>
                <a:effectLst>
                  <a:outerShdw blurRad="38100" dist="38100" dir="2700000" algn="tl">
                    <a:srgbClr val="000000">
                      <a:alpha val="43137"/>
                    </a:srgbClr>
                  </a:outerShdw>
                </a:effectLst>
                <a:latin typeface="Arial" pitchFamily="34" charset="0"/>
                <a:cs typeface="Arial" pitchFamily="34" charset="0"/>
              </a:rPr>
              <a:t>Oceanic crust</a:t>
            </a:r>
          </a:p>
        </p:txBody>
      </p:sp>
      <p:cxnSp>
        <p:nvCxnSpPr>
          <p:cNvPr id="23" name="Straight Arrow Connector 22"/>
          <p:cNvCxnSpPr/>
          <p:nvPr/>
        </p:nvCxnSpPr>
        <p:spPr bwMode="auto">
          <a:xfrm flipH="1">
            <a:off x="2752253" y="2678217"/>
            <a:ext cx="433464" cy="170366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841713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franciscan_cherts"/>
          <p:cNvPicPr>
            <a:picLocks noChangeAspect="1" noChangeArrowheads="1"/>
          </p:cNvPicPr>
          <p:nvPr/>
        </p:nvPicPr>
        <p:blipFill>
          <a:blip r:embed="rId3" cstate="print"/>
          <a:srcRect l="4477" t="2381" r="5239" b="11905"/>
          <a:stretch>
            <a:fillRect/>
          </a:stretch>
        </p:blipFill>
        <p:spPr bwMode="auto">
          <a:xfrm>
            <a:off x="2596243" y="370111"/>
            <a:ext cx="3951514" cy="5878285"/>
          </a:xfrm>
          <a:prstGeom prst="rect">
            <a:avLst/>
          </a:prstGeom>
          <a:noFill/>
          <a:ln w="9525">
            <a:noFill/>
            <a:miter lim="800000"/>
            <a:headEnd/>
            <a:tailEnd/>
          </a:ln>
        </p:spPr>
      </p:pic>
      <p:sp>
        <p:nvSpPr>
          <p:cNvPr id="3" name="Text Box 3"/>
          <p:cNvSpPr txBox="1">
            <a:spLocks noChangeArrowheads="1"/>
          </p:cNvSpPr>
          <p:nvPr/>
        </p:nvSpPr>
        <p:spPr bwMode="auto">
          <a:xfrm>
            <a:off x="914400" y="6338888"/>
            <a:ext cx="7162800" cy="519112"/>
          </a:xfrm>
          <a:prstGeom prst="rect">
            <a:avLst/>
          </a:prstGeom>
          <a:noFill/>
          <a:ln w="38100">
            <a:noFill/>
            <a:miter lim="800000"/>
            <a:headEnd/>
            <a:tailEnd/>
          </a:ln>
        </p:spPr>
        <p:txBody>
          <a:bodyPr>
            <a:spAutoFit/>
          </a:bodyPr>
          <a:lstStyle/>
          <a:p>
            <a:pPr algn="ctr">
              <a:spcBef>
                <a:spcPct val="50000"/>
              </a:spcBef>
            </a:pPr>
            <a:r>
              <a:rPr lang="en-US" sz="2800" b="1" dirty="0">
                <a:solidFill>
                  <a:schemeClr val="bg1"/>
                </a:solidFill>
                <a:effectLst/>
                <a:latin typeface="Arial" charset="0"/>
              </a:rPr>
              <a:t>Folded Brown Chert (Radiolarian)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black chert"/>
          <p:cNvPicPr>
            <a:picLocks noChangeAspect="1" noChangeArrowheads="1"/>
          </p:cNvPicPr>
          <p:nvPr/>
        </p:nvPicPr>
        <p:blipFill>
          <a:blip r:embed="rId3" cstate="print"/>
          <a:srcRect/>
          <a:stretch>
            <a:fillRect/>
          </a:stretch>
        </p:blipFill>
        <p:spPr bwMode="auto">
          <a:xfrm>
            <a:off x="0" y="381000"/>
            <a:ext cx="9144000" cy="5802313"/>
          </a:xfrm>
          <a:prstGeom prst="rect">
            <a:avLst/>
          </a:prstGeom>
          <a:noFill/>
          <a:ln w="9525">
            <a:noFill/>
            <a:miter lim="800000"/>
            <a:headEnd/>
            <a:tailEnd/>
          </a:ln>
        </p:spPr>
      </p:pic>
      <p:sp>
        <p:nvSpPr>
          <p:cNvPr id="61443" name="Text Box 3"/>
          <p:cNvSpPr txBox="1">
            <a:spLocks noChangeArrowheads="1"/>
          </p:cNvSpPr>
          <p:nvPr/>
        </p:nvSpPr>
        <p:spPr bwMode="auto">
          <a:xfrm>
            <a:off x="1752600" y="6019800"/>
            <a:ext cx="5867400" cy="519113"/>
          </a:xfrm>
          <a:prstGeom prst="rect">
            <a:avLst/>
          </a:prstGeom>
          <a:noFill/>
          <a:ln w="38100">
            <a:noFill/>
            <a:miter lim="800000"/>
            <a:headEnd/>
            <a:tailEnd/>
          </a:ln>
        </p:spPr>
        <p:txBody>
          <a:bodyPr>
            <a:spAutoFit/>
          </a:bodyPr>
          <a:lstStyle/>
          <a:p>
            <a:pPr algn="ctr">
              <a:spcBef>
                <a:spcPct val="50000"/>
              </a:spcBef>
            </a:pPr>
            <a:r>
              <a:rPr lang="en-US" sz="2800" b="1" dirty="0">
                <a:solidFill>
                  <a:schemeClr val="bg1"/>
                </a:solidFill>
                <a:effectLst/>
                <a:latin typeface="Arial" charset="0"/>
              </a:rPr>
              <a:t>Black chert (organic rich)</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redge08"/>
          <p:cNvPicPr>
            <a:picLocks noChangeAspect="1" noChangeArrowheads="1"/>
          </p:cNvPicPr>
          <p:nvPr/>
        </p:nvPicPr>
        <p:blipFill>
          <a:blip r:embed="rId3" cstate="print"/>
          <a:srcRect/>
          <a:stretch>
            <a:fillRect/>
          </a:stretch>
        </p:blipFill>
        <p:spPr bwMode="auto">
          <a:xfrm>
            <a:off x="0" y="0"/>
            <a:ext cx="9144000" cy="6096000"/>
          </a:xfrm>
          <a:prstGeom prst="rect">
            <a:avLst/>
          </a:prstGeom>
          <a:noFill/>
          <a:ln w="9525">
            <a:noFill/>
            <a:miter lim="800000"/>
            <a:headEnd/>
            <a:tailEnd/>
          </a:ln>
        </p:spPr>
      </p:pic>
      <p:sp>
        <p:nvSpPr>
          <p:cNvPr id="50179" name="Text Box 3"/>
          <p:cNvSpPr txBox="1">
            <a:spLocks noChangeArrowheads="1"/>
          </p:cNvSpPr>
          <p:nvPr/>
        </p:nvSpPr>
        <p:spPr bwMode="auto">
          <a:xfrm>
            <a:off x="0" y="6261100"/>
            <a:ext cx="9144000" cy="519113"/>
          </a:xfrm>
          <a:prstGeom prst="rect">
            <a:avLst/>
          </a:prstGeom>
          <a:noFill/>
          <a:ln w="38100">
            <a:noFill/>
            <a:miter lim="800000"/>
            <a:headEnd/>
            <a:tailEnd/>
          </a:ln>
        </p:spPr>
        <p:txBody>
          <a:bodyPr>
            <a:spAutoFit/>
          </a:bodyPr>
          <a:lstStyle/>
          <a:p>
            <a:pPr algn="ctr">
              <a:spcBef>
                <a:spcPct val="50000"/>
              </a:spcBef>
            </a:pPr>
            <a:r>
              <a:rPr lang="en-US" sz="2800" b="1">
                <a:solidFill>
                  <a:schemeClr val="bg1"/>
                </a:solidFill>
                <a:effectLst/>
                <a:latin typeface="Arial" charset="0"/>
              </a:rPr>
              <a:t>Dredge haul off Nicaragua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dredge16"/>
          <p:cNvPicPr>
            <a:picLocks noChangeAspect="1" noChangeArrowheads="1"/>
          </p:cNvPicPr>
          <p:nvPr/>
        </p:nvPicPr>
        <p:blipFill>
          <a:blip r:embed="rId3" cstate="print"/>
          <a:srcRect/>
          <a:stretch>
            <a:fillRect/>
          </a:stretch>
        </p:blipFill>
        <p:spPr bwMode="auto">
          <a:xfrm>
            <a:off x="0" y="0"/>
            <a:ext cx="9144000" cy="6096000"/>
          </a:xfrm>
          <a:prstGeom prst="rect">
            <a:avLst/>
          </a:prstGeom>
          <a:noFill/>
          <a:ln w="9525">
            <a:noFill/>
            <a:miter lim="800000"/>
            <a:headEnd/>
            <a:tailEnd/>
          </a:ln>
        </p:spPr>
      </p:pic>
      <p:sp>
        <p:nvSpPr>
          <p:cNvPr id="361475" name="Line 3"/>
          <p:cNvSpPr>
            <a:spLocks noChangeShapeType="1"/>
          </p:cNvSpPr>
          <p:nvPr/>
        </p:nvSpPr>
        <p:spPr bwMode="auto">
          <a:xfrm flipH="1">
            <a:off x="4341813" y="839788"/>
            <a:ext cx="758825" cy="1901825"/>
          </a:xfrm>
          <a:prstGeom prst="line">
            <a:avLst/>
          </a:prstGeom>
          <a:noFill/>
          <a:ln w="38100">
            <a:solidFill>
              <a:schemeClr val="bg1"/>
            </a:solidFill>
            <a:round/>
            <a:headEnd/>
            <a:tailEnd type="triangle" w="med" len="med"/>
          </a:ln>
          <a:effectLst/>
        </p:spPr>
        <p:txBody>
          <a:bodyPr/>
          <a:lstStyle/>
          <a:p>
            <a:pPr>
              <a:defRPr/>
            </a:pPr>
            <a:endParaRPr lang="en-US"/>
          </a:p>
        </p:txBody>
      </p:sp>
      <p:sp>
        <p:nvSpPr>
          <p:cNvPr id="361476" name="Line 4"/>
          <p:cNvSpPr>
            <a:spLocks noChangeShapeType="1"/>
          </p:cNvSpPr>
          <p:nvPr/>
        </p:nvSpPr>
        <p:spPr bwMode="auto">
          <a:xfrm flipH="1" flipV="1">
            <a:off x="4876800" y="4038600"/>
            <a:ext cx="1371600" cy="685800"/>
          </a:xfrm>
          <a:prstGeom prst="line">
            <a:avLst/>
          </a:prstGeom>
          <a:noFill/>
          <a:ln w="38100">
            <a:solidFill>
              <a:schemeClr val="bg1"/>
            </a:solidFill>
            <a:round/>
            <a:headEnd/>
            <a:tailEnd type="triangle" w="med" len="med"/>
          </a:ln>
          <a:effectLst/>
        </p:spPr>
        <p:txBody>
          <a:bodyPr/>
          <a:lstStyle/>
          <a:p>
            <a:pPr>
              <a:defRPr/>
            </a:pPr>
            <a:endParaRPr lang="en-US"/>
          </a:p>
        </p:txBody>
      </p:sp>
      <p:sp>
        <p:nvSpPr>
          <p:cNvPr id="361477" name="Line 5"/>
          <p:cNvSpPr>
            <a:spLocks noChangeShapeType="1"/>
          </p:cNvSpPr>
          <p:nvPr/>
        </p:nvSpPr>
        <p:spPr bwMode="auto">
          <a:xfrm>
            <a:off x="1600200" y="1447800"/>
            <a:ext cx="1295400" cy="2438400"/>
          </a:xfrm>
          <a:prstGeom prst="line">
            <a:avLst/>
          </a:prstGeom>
          <a:noFill/>
          <a:ln w="38100">
            <a:solidFill>
              <a:schemeClr val="bg1"/>
            </a:solidFill>
            <a:round/>
            <a:headEnd/>
            <a:tailEnd type="triangle" w="med" len="med"/>
          </a:ln>
          <a:effectLst/>
        </p:spPr>
        <p:txBody>
          <a:bodyPr/>
          <a:lstStyle/>
          <a:p>
            <a:pPr>
              <a:defRPr/>
            </a:pPr>
            <a:endParaRPr lang="en-US"/>
          </a:p>
        </p:txBody>
      </p:sp>
      <p:sp>
        <p:nvSpPr>
          <p:cNvPr id="63494" name="Text Box 6"/>
          <p:cNvSpPr txBox="1">
            <a:spLocks noChangeArrowheads="1"/>
          </p:cNvSpPr>
          <p:nvPr/>
        </p:nvSpPr>
        <p:spPr bwMode="auto">
          <a:xfrm>
            <a:off x="0" y="914400"/>
            <a:ext cx="2514600" cy="519113"/>
          </a:xfrm>
          <a:prstGeom prst="rect">
            <a:avLst/>
          </a:prstGeom>
          <a:noFill/>
          <a:ln w="38100">
            <a:noFill/>
            <a:miter lim="800000"/>
            <a:headEnd/>
            <a:tailEnd/>
          </a:ln>
        </p:spPr>
        <p:txBody>
          <a:bodyPr>
            <a:spAutoFit/>
          </a:bodyPr>
          <a:lstStyle/>
          <a:p>
            <a:pPr algn="ctr">
              <a:spcBef>
                <a:spcPct val="50000"/>
              </a:spcBef>
            </a:pPr>
            <a:r>
              <a:rPr lang="en-US" sz="2800" b="1" dirty="0">
                <a:solidFill>
                  <a:schemeClr val="bg1"/>
                </a:solidFill>
                <a:effectLst/>
                <a:latin typeface="Arial" charset="0"/>
              </a:rPr>
              <a:t>Red Chert</a:t>
            </a:r>
          </a:p>
        </p:txBody>
      </p:sp>
      <p:sp>
        <p:nvSpPr>
          <p:cNvPr id="63495" name="Text Box 7"/>
          <p:cNvSpPr txBox="1">
            <a:spLocks noChangeArrowheads="1"/>
          </p:cNvSpPr>
          <p:nvPr/>
        </p:nvSpPr>
        <p:spPr bwMode="auto">
          <a:xfrm>
            <a:off x="3810000" y="381000"/>
            <a:ext cx="2514600" cy="519113"/>
          </a:xfrm>
          <a:prstGeom prst="rect">
            <a:avLst/>
          </a:prstGeom>
          <a:noFill/>
          <a:ln w="38100">
            <a:noFill/>
            <a:miter lim="800000"/>
            <a:headEnd/>
            <a:tailEnd/>
          </a:ln>
        </p:spPr>
        <p:txBody>
          <a:bodyPr>
            <a:spAutoFit/>
          </a:bodyPr>
          <a:lstStyle/>
          <a:p>
            <a:pPr algn="ctr">
              <a:spcBef>
                <a:spcPct val="50000"/>
              </a:spcBef>
            </a:pPr>
            <a:r>
              <a:rPr lang="en-US" sz="2800" b="1">
                <a:solidFill>
                  <a:schemeClr val="bg1"/>
                </a:solidFill>
                <a:effectLst/>
                <a:latin typeface="Arial" charset="0"/>
              </a:rPr>
              <a:t>Limestone</a:t>
            </a:r>
          </a:p>
        </p:txBody>
      </p:sp>
      <p:sp>
        <p:nvSpPr>
          <p:cNvPr id="63496" name="Text Box 8"/>
          <p:cNvSpPr txBox="1">
            <a:spLocks noChangeArrowheads="1"/>
          </p:cNvSpPr>
          <p:nvPr/>
        </p:nvSpPr>
        <p:spPr bwMode="auto">
          <a:xfrm>
            <a:off x="6248400" y="4572000"/>
            <a:ext cx="2209800" cy="946150"/>
          </a:xfrm>
          <a:prstGeom prst="rect">
            <a:avLst/>
          </a:prstGeom>
          <a:noFill/>
          <a:ln w="38100">
            <a:noFill/>
            <a:miter lim="800000"/>
            <a:headEnd/>
            <a:tailEnd/>
          </a:ln>
        </p:spPr>
        <p:txBody>
          <a:bodyPr>
            <a:spAutoFit/>
          </a:bodyPr>
          <a:lstStyle/>
          <a:p>
            <a:pPr algn="ctr">
              <a:spcBef>
                <a:spcPct val="50000"/>
              </a:spcBef>
            </a:pPr>
            <a:r>
              <a:rPr lang="en-US" sz="2800" b="1">
                <a:solidFill>
                  <a:schemeClr val="bg1"/>
                </a:solidFill>
                <a:effectLst/>
                <a:latin typeface="Arial" charset="0"/>
              </a:rPr>
              <a:t>Greenstone (basalt)</a:t>
            </a:r>
          </a:p>
        </p:txBody>
      </p:sp>
      <p:sp>
        <p:nvSpPr>
          <p:cNvPr id="63497" name="Text Box 9"/>
          <p:cNvSpPr txBox="1">
            <a:spLocks noChangeArrowheads="1"/>
          </p:cNvSpPr>
          <p:nvPr/>
        </p:nvSpPr>
        <p:spPr bwMode="auto">
          <a:xfrm>
            <a:off x="0" y="6261100"/>
            <a:ext cx="9144000" cy="519113"/>
          </a:xfrm>
          <a:prstGeom prst="rect">
            <a:avLst/>
          </a:prstGeom>
          <a:noFill/>
          <a:ln w="38100">
            <a:noFill/>
            <a:miter lim="800000"/>
            <a:headEnd/>
            <a:tailEnd/>
          </a:ln>
        </p:spPr>
        <p:txBody>
          <a:bodyPr>
            <a:spAutoFit/>
          </a:bodyPr>
          <a:lstStyle/>
          <a:p>
            <a:pPr algn="ctr">
              <a:spcBef>
                <a:spcPct val="50000"/>
              </a:spcBef>
            </a:pPr>
            <a:r>
              <a:rPr lang="en-US" sz="2800" b="1">
                <a:solidFill>
                  <a:schemeClr val="bg1"/>
                </a:solidFill>
                <a:effectLst/>
                <a:latin typeface="Arial" charset="0"/>
              </a:rPr>
              <a:t>Wedgie Wannabes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2" name="Picture 2" descr="http://www.nps.gov/prsf/naturescience/images/Subduction-animation_1.gif"/>
          <p:cNvPicPr>
            <a:picLocks noChangeAspect="1" noChangeArrowheads="1"/>
          </p:cNvPicPr>
          <p:nvPr/>
        </p:nvPicPr>
        <p:blipFill>
          <a:blip r:embed="rId4" cstate="print"/>
          <a:srcRect/>
          <a:stretch>
            <a:fillRect/>
          </a:stretch>
        </p:blipFill>
        <p:spPr bwMode="auto">
          <a:xfrm>
            <a:off x="190500" y="807654"/>
            <a:ext cx="8762999" cy="5242691"/>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226" name="Picture 2" descr="sedDistribution"/>
          <p:cNvPicPr>
            <a:picLocks noChangeAspect="1" noChangeArrowheads="1"/>
          </p:cNvPicPr>
          <p:nvPr/>
        </p:nvPicPr>
        <p:blipFill>
          <a:blip r:embed="rId3" cstate="print"/>
          <a:srcRect/>
          <a:stretch>
            <a:fillRect/>
          </a:stretch>
        </p:blipFill>
        <p:spPr bwMode="auto">
          <a:xfrm>
            <a:off x="0" y="266700"/>
            <a:ext cx="9144000" cy="6591300"/>
          </a:xfrm>
          <a:prstGeom prst="rect">
            <a:avLst/>
          </a:prstGeom>
          <a:noFill/>
          <a:ln w="9525">
            <a:noFill/>
            <a:miter lim="800000"/>
            <a:headEnd/>
            <a:tailEnd/>
          </a:ln>
        </p:spPr>
      </p:pic>
      <p:sp>
        <p:nvSpPr>
          <p:cNvPr id="3" name="TextBox 2"/>
          <p:cNvSpPr txBox="1"/>
          <p:nvPr/>
        </p:nvSpPr>
        <p:spPr>
          <a:xfrm>
            <a:off x="2057399" y="1502228"/>
            <a:ext cx="2188030" cy="830997"/>
          </a:xfrm>
          <a:prstGeom prst="rect">
            <a:avLst/>
          </a:prstGeom>
          <a:noFill/>
        </p:spPr>
        <p:txBody>
          <a:bodyPr wrap="square" rtlCol="0">
            <a:spAutoFit/>
          </a:bodyPr>
          <a:lstStyle/>
          <a:p>
            <a:pPr algn="ctr"/>
            <a:r>
              <a:rPr lang="en-US" b="1" dirty="0">
                <a:solidFill>
                  <a:schemeClr val="bg1"/>
                </a:solidFill>
                <a:latin typeface="Arial" pitchFamily="34" charset="0"/>
                <a:cs typeface="Arial" pitchFamily="34" charset="0"/>
              </a:rPr>
              <a:t>Calcareous Ooze</a:t>
            </a:r>
          </a:p>
        </p:txBody>
      </p:sp>
      <p:cxnSp>
        <p:nvCxnSpPr>
          <p:cNvPr id="4" name="Straight Arrow Connector 3"/>
          <p:cNvCxnSpPr/>
          <p:nvPr/>
        </p:nvCxnSpPr>
        <p:spPr bwMode="auto">
          <a:xfrm>
            <a:off x="3788228" y="2090057"/>
            <a:ext cx="1426029" cy="359229"/>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154" name="Picture 2" descr="sedDistribution"/>
          <p:cNvPicPr>
            <a:picLocks noChangeAspect="1" noChangeArrowheads="1"/>
          </p:cNvPicPr>
          <p:nvPr/>
        </p:nvPicPr>
        <p:blipFill>
          <a:blip r:embed="rId3" cstate="print"/>
          <a:srcRect/>
          <a:stretch>
            <a:fillRect/>
          </a:stretch>
        </p:blipFill>
        <p:spPr bwMode="auto">
          <a:xfrm>
            <a:off x="0" y="266700"/>
            <a:ext cx="9144000" cy="6591300"/>
          </a:xfrm>
          <a:prstGeom prst="rect">
            <a:avLst/>
          </a:prstGeom>
          <a:noFill/>
          <a:ln w="9525">
            <a:noFill/>
            <a:miter lim="800000"/>
            <a:headEnd/>
            <a:tailEnd/>
          </a:ln>
        </p:spPr>
      </p:pic>
      <p:sp>
        <p:nvSpPr>
          <p:cNvPr id="4" name="TextBox 3"/>
          <p:cNvSpPr txBox="1"/>
          <p:nvPr/>
        </p:nvSpPr>
        <p:spPr>
          <a:xfrm>
            <a:off x="4572000" y="3219350"/>
            <a:ext cx="2398941" cy="830997"/>
          </a:xfrm>
          <a:prstGeom prst="rect">
            <a:avLst/>
          </a:prstGeom>
          <a:noFill/>
        </p:spPr>
        <p:txBody>
          <a:bodyPr wrap="square" rtlCol="0">
            <a:spAutoFit/>
          </a:bodyPr>
          <a:lstStyle/>
          <a:p>
            <a:pPr algn="ctr"/>
            <a:r>
              <a:rPr lang="en-US" b="1" dirty="0">
                <a:solidFill>
                  <a:schemeClr val="bg1"/>
                </a:solidFill>
                <a:latin typeface="Arial" pitchFamily="34" charset="0"/>
                <a:cs typeface="Arial" pitchFamily="34" charset="0"/>
              </a:rPr>
              <a:t>Siliceous ooze becomes chert</a:t>
            </a:r>
          </a:p>
        </p:txBody>
      </p:sp>
      <p:cxnSp>
        <p:nvCxnSpPr>
          <p:cNvPr id="5" name="Straight Arrow Connector 4"/>
          <p:cNvCxnSpPr/>
          <p:nvPr/>
        </p:nvCxnSpPr>
        <p:spPr bwMode="auto">
          <a:xfrm flipV="1">
            <a:off x="5962650" y="2853324"/>
            <a:ext cx="253093" cy="461276"/>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53550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76200" y="2057400"/>
            <a:ext cx="8896350" cy="2862322"/>
          </a:xfrm>
          <a:prstGeom prst="rect">
            <a:avLst/>
          </a:prstGeom>
          <a:noFill/>
          <a:ln w="38100">
            <a:noFill/>
            <a:miter lim="800000"/>
            <a:headEnd/>
            <a:tailEnd/>
          </a:ln>
        </p:spPr>
        <p:txBody>
          <a:bodyPr wrap="square">
            <a:spAutoFit/>
          </a:bodyPr>
          <a:lstStyle/>
          <a:p>
            <a:pPr marL="342900" indent="-342900" algn="ctr">
              <a:spcBef>
                <a:spcPct val="50000"/>
              </a:spcBef>
            </a:pPr>
            <a:r>
              <a:rPr lang="en-US" sz="3600" b="1" u="sng" dirty="0">
                <a:solidFill>
                  <a:schemeClr val="bg1"/>
                </a:solidFill>
                <a:effectLst/>
                <a:latin typeface="Arial" charset="0"/>
              </a:rPr>
              <a:t>Wedgie composition</a:t>
            </a:r>
          </a:p>
          <a:p>
            <a:pPr marL="342900" indent="-342900">
              <a:spcBef>
                <a:spcPct val="50000"/>
              </a:spcBef>
              <a:buFontTx/>
              <a:buAutoNum type="arabicPeriod"/>
            </a:pPr>
            <a:r>
              <a:rPr lang="en-US" sz="3200" b="1" dirty="0">
                <a:solidFill>
                  <a:schemeClr val="bg2"/>
                </a:solidFill>
                <a:effectLst/>
                <a:latin typeface="Arial" charset="0"/>
              </a:rPr>
              <a:t> Turbidite (mostly greywacke)</a:t>
            </a:r>
          </a:p>
          <a:p>
            <a:pPr marL="342900" indent="-342900">
              <a:spcBef>
                <a:spcPct val="50000"/>
              </a:spcBef>
              <a:buFontTx/>
              <a:buAutoNum type="arabicPeriod"/>
            </a:pPr>
            <a:r>
              <a:rPr lang="en-US" sz="3200" b="1" dirty="0">
                <a:solidFill>
                  <a:schemeClr val="bg2"/>
                </a:solidFill>
                <a:effectLst/>
                <a:latin typeface="Arial" charset="0"/>
              </a:rPr>
              <a:t> </a:t>
            </a:r>
            <a:r>
              <a:rPr lang="en-US" sz="3200" b="1" dirty="0" err="1">
                <a:solidFill>
                  <a:schemeClr val="bg2"/>
                </a:solidFill>
                <a:effectLst/>
                <a:latin typeface="Arial" charset="0"/>
              </a:rPr>
              <a:t>Mafics</a:t>
            </a:r>
            <a:r>
              <a:rPr lang="en-US" sz="3200" b="1" dirty="0">
                <a:solidFill>
                  <a:schemeClr val="bg2"/>
                </a:solidFill>
                <a:effectLst/>
                <a:latin typeface="Arial" charset="0"/>
              </a:rPr>
              <a:t> (basalt, gabbro, basaltic sand, etc.)</a:t>
            </a:r>
          </a:p>
          <a:p>
            <a:pPr marL="342900" indent="-342900">
              <a:spcBef>
                <a:spcPct val="50000"/>
              </a:spcBef>
              <a:buFontTx/>
              <a:buAutoNum type="arabicPeriod"/>
            </a:pPr>
            <a:r>
              <a:rPr lang="en-US" sz="3200" b="1" dirty="0">
                <a:solidFill>
                  <a:srgbClr val="FFFF00"/>
                </a:solidFill>
                <a:effectLst/>
                <a:latin typeface="Arial" charset="0"/>
              </a:rPr>
              <a:t> </a:t>
            </a:r>
            <a:r>
              <a:rPr lang="en-US" sz="3200" b="1" dirty="0" err="1">
                <a:solidFill>
                  <a:srgbClr val="FFFF00"/>
                </a:solidFill>
                <a:effectLst/>
                <a:latin typeface="Arial" charset="0"/>
              </a:rPr>
              <a:t>Pelagics</a:t>
            </a:r>
            <a:r>
              <a:rPr lang="en-US" sz="3200" b="1" dirty="0">
                <a:solidFill>
                  <a:srgbClr val="FFFF00"/>
                </a:solidFill>
                <a:effectLst/>
                <a:latin typeface="Arial" charset="0"/>
              </a:rPr>
              <a:t> (mostly chert)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3" cstate="print"/>
          <a:srcRect/>
          <a:stretch>
            <a:fillRect/>
          </a:stretch>
        </p:blipFill>
        <p:spPr bwMode="auto">
          <a:xfrm>
            <a:off x="0" y="676275"/>
            <a:ext cx="9144000" cy="55054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68656" name="Text Box 16"/>
          <p:cNvSpPr txBox="1">
            <a:spLocks noChangeArrowheads="1"/>
          </p:cNvSpPr>
          <p:nvPr/>
        </p:nvSpPr>
        <p:spPr bwMode="auto">
          <a:xfrm>
            <a:off x="5823857" y="881743"/>
            <a:ext cx="2236511" cy="830997"/>
          </a:xfrm>
          <a:prstGeom prst="rect">
            <a:avLst/>
          </a:prstGeom>
          <a:noFill/>
          <a:ln w="9525">
            <a:noFill/>
            <a:miter lim="800000"/>
            <a:headEnd/>
            <a:tailEnd/>
          </a:ln>
          <a:effectLst/>
        </p:spPr>
        <p:txBody>
          <a:bodyPr wrap="none">
            <a:spAutoFit/>
          </a:bodyPr>
          <a:lstStyle/>
          <a:p>
            <a:pPr algn="ctr">
              <a:defRPr/>
            </a:pPr>
            <a:r>
              <a:rPr lang="en-US" b="1" dirty="0">
                <a:effectLst>
                  <a:outerShdw blurRad="38100" dist="38100" dir="2700000" algn="tl">
                    <a:schemeClr val="bg2"/>
                  </a:outerShdw>
                </a:effectLst>
                <a:latin typeface="Arial" pitchFamily="34" charset="0"/>
                <a:cs typeface="Arial" pitchFamily="34" charset="0"/>
              </a:rPr>
              <a:t> Upper mantle</a:t>
            </a:r>
          </a:p>
          <a:p>
            <a:pPr algn="ctr">
              <a:defRPr/>
            </a:pPr>
            <a:r>
              <a:rPr lang="en-US" b="1" dirty="0">
                <a:effectLst>
                  <a:outerShdw blurRad="38100" dist="38100" dir="2700000" algn="tl">
                    <a:schemeClr val="bg2"/>
                  </a:outerShdw>
                </a:effectLst>
                <a:latin typeface="Arial" pitchFamily="34" charset="0"/>
                <a:cs typeface="Arial" pitchFamily="34" charset="0"/>
              </a:rPr>
              <a:t>(peridotite)</a:t>
            </a:r>
          </a:p>
        </p:txBody>
      </p:sp>
      <p:sp>
        <p:nvSpPr>
          <p:cNvPr id="15" name="Line 11"/>
          <p:cNvSpPr>
            <a:spLocks noChangeShapeType="1"/>
          </p:cNvSpPr>
          <p:nvPr/>
        </p:nvSpPr>
        <p:spPr bwMode="auto">
          <a:xfrm>
            <a:off x="7043057" y="1828801"/>
            <a:ext cx="1763485" cy="2307770"/>
          </a:xfrm>
          <a:prstGeom prst="line">
            <a:avLst/>
          </a:prstGeom>
          <a:noFill/>
          <a:ln w="44450">
            <a:solidFill>
              <a:srgbClr val="FF3300"/>
            </a:solidFill>
            <a:round/>
            <a:headEnd/>
            <a:tailEnd type="triangle" w="med" len="med"/>
          </a:ln>
          <a:effectLst>
            <a:outerShdw blurRad="50800" dist="38100" algn="l" rotWithShape="0">
              <a:prstClr val="black">
                <a:alpha val="40000"/>
              </a:prstClr>
            </a:outerShdw>
          </a:effectLst>
        </p:spPr>
        <p:txBody>
          <a:bodyPr/>
          <a:lstStyle/>
          <a:p>
            <a:pPr>
              <a:defRPr/>
            </a:pPr>
            <a:endParaRPr lang="en-US"/>
          </a:p>
        </p:txBody>
      </p:sp>
      <p:sp>
        <p:nvSpPr>
          <p:cNvPr id="16" name="Line 11"/>
          <p:cNvSpPr>
            <a:spLocks noChangeShapeType="1"/>
          </p:cNvSpPr>
          <p:nvPr/>
        </p:nvSpPr>
        <p:spPr bwMode="auto">
          <a:xfrm flipH="1">
            <a:off x="6389913" y="1894115"/>
            <a:ext cx="413657" cy="2068286"/>
          </a:xfrm>
          <a:prstGeom prst="line">
            <a:avLst/>
          </a:prstGeom>
          <a:noFill/>
          <a:ln w="44450">
            <a:solidFill>
              <a:srgbClr val="FF3300"/>
            </a:solidFill>
            <a:round/>
            <a:headEnd/>
            <a:tailEnd type="triangle" w="med" len="med"/>
          </a:ln>
          <a:effectLst>
            <a:outerShdw blurRad="50800" dist="38100" algn="l" rotWithShape="0">
              <a:prstClr val="black">
                <a:alpha val="40000"/>
              </a:prstClr>
            </a:outerShdw>
          </a:effectLst>
        </p:spPr>
        <p:txBody>
          <a:bodyPr/>
          <a:lstStyle/>
          <a:p>
            <a:pPr>
              <a:defRPr/>
            </a:pP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2705100" y="76200"/>
            <a:ext cx="3733800" cy="641350"/>
          </a:xfrm>
          <a:prstGeom prst="rect">
            <a:avLst/>
          </a:prstGeom>
          <a:noFill/>
          <a:ln w="38100">
            <a:noFill/>
            <a:miter lim="800000"/>
            <a:headEnd/>
            <a:tailEnd/>
          </a:ln>
        </p:spPr>
        <p:txBody>
          <a:bodyPr>
            <a:spAutoFit/>
          </a:bodyPr>
          <a:lstStyle/>
          <a:p>
            <a:pPr marL="342900" indent="-342900" algn="ctr">
              <a:spcBef>
                <a:spcPct val="50000"/>
              </a:spcBef>
            </a:pPr>
            <a:r>
              <a:rPr lang="en-US" sz="3600" b="1" u="sng" dirty="0">
                <a:solidFill>
                  <a:schemeClr val="bg1"/>
                </a:solidFill>
                <a:effectLst/>
                <a:latin typeface="Arial" charset="0"/>
              </a:rPr>
              <a:t>Mantle</a:t>
            </a:r>
            <a:endParaRPr lang="en-US" sz="3200" b="1" dirty="0">
              <a:solidFill>
                <a:schemeClr val="bg1"/>
              </a:solidFill>
              <a:effectLst/>
              <a:latin typeface="Arial" charset="0"/>
            </a:endParaRPr>
          </a:p>
        </p:txBody>
      </p:sp>
      <p:pic>
        <p:nvPicPr>
          <p:cNvPr id="70659" name="Picture 3" descr="peridotite_2_big"/>
          <p:cNvPicPr>
            <a:picLocks noChangeAspect="1" noChangeArrowheads="1"/>
          </p:cNvPicPr>
          <p:nvPr/>
        </p:nvPicPr>
        <p:blipFill>
          <a:blip r:embed="rId3" cstate="print"/>
          <a:srcRect l="2667" r="14667" b="3465"/>
          <a:stretch>
            <a:fillRect/>
          </a:stretch>
        </p:blipFill>
        <p:spPr bwMode="auto">
          <a:xfrm>
            <a:off x="1333500" y="1143000"/>
            <a:ext cx="6477000" cy="4910138"/>
          </a:xfrm>
          <a:prstGeom prst="rect">
            <a:avLst/>
          </a:prstGeom>
          <a:noFill/>
          <a:ln w="9525">
            <a:noFill/>
            <a:miter lim="800000"/>
            <a:headEnd/>
            <a:tailEnd/>
          </a:ln>
        </p:spPr>
      </p:pic>
      <p:sp>
        <p:nvSpPr>
          <p:cNvPr id="456708" name="Text Box 4"/>
          <p:cNvSpPr txBox="1">
            <a:spLocks noChangeArrowheads="1"/>
          </p:cNvSpPr>
          <p:nvPr/>
        </p:nvSpPr>
        <p:spPr bwMode="auto">
          <a:xfrm>
            <a:off x="1447800" y="5410200"/>
            <a:ext cx="18288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a:solidFill>
                  <a:schemeClr val="bg1"/>
                </a:solidFill>
                <a:effectLst>
                  <a:outerShdw blurRad="38100" dist="38100" dir="2700000" algn="tl">
                    <a:srgbClr val="808080"/>
                  </a:outerShdw>
                </a:effectLst>
                <a:latin typeface="Arial" charset="0"/>
              </a:rPr>
              <a:t>Peridotite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6" name="Picture 6" descr="gabbro800"/>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1667" b="84667" l="6625" r="93250"/>
                    </a14:imgEffect>
                  </a14:imgLayer>
                </a14:imgProps>
              </a:ext>
            </a:extLst>
          </a:blip>
          <a:srcRect l="7001" t="10001" r="6000" b="14000"/>
          <a:stretch>
            <a:fillRect/>
          </a:stretch>
        </p:blipFill>
        <p:spPr bwMode="auto">
          <a:xfrm>
            <a:off x="263525" y="3228975"/>
            <a:ext cx="4114299" cy="2695575"/>
          </a:xfrm>
          <a:prstGeom prst="rect">
            <a:avLst/>
          </a:prstGeom>
          <a:noFill/>
          <a:ln w="9525">
            <a:noFill/>
            <a:miter lim="800000"/>
            <a:headEnd/>
            <a:tailEnd/>
          </a:ln>
        </p:spPr>
      </p:pic>
      <p:pic>
        <p:nvPicPr>
          <p:cNvPr id="66565" name="Picture 5" descr="basalt"/>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056" b="89056" l="12882" r="88084"/>
                    </a14:imgEffect>
                  </a14:imgLayer>
                </a14:imgProps>
              </a:ext>
            </a:extLst>
          </a:blip>
          <a:srcRect l="14023" t="14760" r="12177" b="10455"/>
          <a:stretch>
            <a:fillRect/>
          </a:stretch>
        </p:blipFill>
        <p:spPr bwMode="auto">
          <a:xfrm>
            <a:off x="263525" y="584327"/>
            <a:ext cx="3479800" cy="2644648"/>
          </a:xfrm>
          <a:prstGeom prst="rect">
            <a:avLst/>
          </a:prstGeom>
          <a:noFill/>
          <a:ln w="9525">
            <a:noFill/>
            <a:miter lim="800000"/>
            <a:headEnd/>
            <a:tailEnd/>
          </a:ln>
        </p:spPr>
      </p:pic>
      <p:sp>
        <p:nvSpPr>
          <p:cNvPr id="66562" name="Text Box 2"/>
          <p:cNvSpPr txBox="1">
            <a:spLocks noChangeArrowheads="1"/>
          </p:cNvSpPr>
          <p:nvPr/>
        </p:nvSpPr>
        <p:spPr bwMode="auto">
          <a:xfrm>
            <a:off x="2705100" y="76200"/>
            <a:ext cx="3733800" cy="641350"/>
          </a:xfrm>
          <a:prstGeom prst="rect">
            <a:avLst/>
          </a:prstGeom>
          <a:noFill/>
          <a:ln w="38100">
            <a:noFill/>
            <a:miter lim="800000"/>
            <a:headEnd/>
            <a:tailEnd/>
          </a:ln>
        </p:spPr>
        <p:txBody>
          <a:bodyPr>
            <a:spAutoFit/>
          </a:bodyPr>
          <a:lstStyle/>
          <a:p>
            <a:pPr marL="342900" indent="-342900" algn="ctr">
              <a:spcBef>
                <a:spcPct val="50000"/>
              </a:spcBef>
            </a:pPr>
            <a:r>
              <a:rPr lang="en-US" sz="3600" b="1" u="sng" dirty="0" err="1">
                <a:solidFill>
                  <a:schemeClr val="bg1"/>
                </a:solidFill>
                <a:effectLst/>
                <a:latin typeface="Arial" charset="0"/>
              </a:rPr>
              <a:t>Mafics</a:t>
            </a:r>
            <a:endParaRPr lang="en-US" sz="3200" b="1" dirty="0">
              <a:solidFill>
                <a:schemeClr val="bg1"/>
              </a:solidFill>
              <a:effectLst/>
              <a:latin typeface="Arial" charset="0"/>
            </a:endParaRPr>
          </a:p>
        </p:txBody>
      </p:sp>
      <p:sp>
        <p:nvSpPr>
          <p:cNvPr id="66563" name="Text Box 3"/>
          <p:cNvSpPr txBox="1">
            <a:spLocks noChangeArrowheads="1"/>
          </p:cNvSpPr>
          <p:nvPr/>
        </p:nvSpPr>
        <p:spPr bwMode="auto">
          <a:xfrm>
            <a:off x="1111250" y="1524000"/>
            <a:ext cx="178435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effectLst/>
                <a:latin typeface="Arial" charset="0"/>
              </a:rPr>
              <a:t>Basalt</a:t>
            </a:r>
          </a:p>
        </p:txBody>
      </p:sp>
      <p:sp>
        <p:nvSpPr>
          <p:cNvPr id="66564" name="Text Box 4"/>
          <p:cNvSpPr txBox="1">
            <a:spLocks noChangeArrowheads="1"/>
          </p:cNvSpPr>
          <p:nvPr/>
        </p:nvSpPr>
        <p:spPr bwMode="auto">
          <a:xfrm>
            <a:off x="1600200" y="4348162"/>
            <a:ext cx="12954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effectLst/>
                <a:latin typeface="Arial" charset="0"/>
              </a:rPr>
              <a:t>Gabbro</a:t>
            </a:r>
          </a:p>
        </p:txBody>
      </p:sp>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805362" y="1200149"/>
            <a:ext cx="3700463" cy="3700463"/>
          </a:xfrm>
          <a:prstGeom prst="rect">
            <a:avLst/>
          </a:prstGeom>
        </p:spPr>
      </p:pic>
      <p:sp>
        <p:nvSpPr>
          <p:cNvPr id="8" name="Text Box 4"/>
          <p:cNvSpPr txBox="1">
            <a:spLocks noChangeArrowheads="1"/>
          </p:cNvSpPr>
          <p:nvPr/>
        </p:nvSpPr>
        <p:spPr bwMode="auto">
          <a:xfrm>
            <a:off x="4896407" y="4921546"/>
            <a:ext cx="3345114" cy="830997"/>
          </a:xfrm>
          <a:prstGeom prst="rect">
            <a:avLst/>
          </a:prstGeom>
          <a:noFill/>
          <a:ln w="38100">
            <a:noFill/>
            <a:miter lim="800000"/>
            <a:headEnd/>
            <a:tailEnd/>
          </a:ln>
        </p:spPr>
        <p:txBody>
          <a:bodyPr wrap="square">
            <a:spAutoFit/>
          </a:bodyPr>
          <a:lstStyle/>
          <a:p>
            <a:pPr marL="342900" indent="-342900" algn="ctr">
              <a:spcBef>
                <a:spcPct val="50000"/>
              </a:spcBef>
            </a:pPr>
            <a:r>
              <a:rPr lang="en-US" b="1" dirty="0">
                <a:solidFill>
                  <a:schemeClr val="bg1"/>
                </a:solidFill>
                <a:latin typeface="Arial" charset="0"/>
              </a:rPr>
              <a:t>    Basaltic sand and conglomerate</a:t>
            </a:r>
          </a:p>
        </p:txBody>
      </p:sp>
      <p:cxnSp>
        <p:nvCxnSpPr>
          <p:cNvPr id="3" name="Straight Arrow Connector 2"/>
          <p:cNvCxnSpPr/>
          <p:nvPr/>
        </p:nvCxnSpPr>
        <p:spPr bwMode="auto">
          <a:xfrm>
            <a:off x="3808287" y="1981200"/>
            <a:ext cx="1078038" cy="24765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13" name="Straight Arrow Connector 12"/>
          <p:cNvCxnSpPr/>
          <p:nvPr/>
        </p:nvCxnSpPr>
        <p:spPr bwMode="auto">
          <a:xfrm flipV="1">
            <a:off x="4095750" y="3924301"/>
            <a:ext cx="887286" cy="347164"/>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serpentine"/>
          <p:cNvPicPr>
            <a:picLocks noChangeAspect="1" noChangeArrowheads="1"/>
          </p:cNvPicPr>
          <p:nvPr/>
        </p:nvPicPr>
        <p:blipFill>
          <a:blip r:embed="rId3" cstate="print"/>
          <a:srcRect/>
          <a:stretch>
            <a:fillRect/>
          </a:stretch>
        </p:blipFill>
        <p:spPr bwMode="auto">
          <a:xfrm>
            <a:off x="0" y="0"/>
            <a:ext cx="9144000" cy="6854825"/>
          </a:xfrm>
          <a:prstGeom prst="rect">
            <a:avLst/>
          </a:prstGeom>
          <a:noFill/>
          <a:ln w="9525">
            <a:noFill/>
            <a:miter lim="800000"/>
            <a:headEnd/>
            <a:tailEnd/>
          </a:ln>
        </p:spPr>
      </p:pic>
      <p:sp>
        <p:nvSpPr>
          <p:cNvPr id="235523" name="Text Box 3"/>
          <p:cNvSpPr txBox="1">
            <a:spLocks noChangeArrowheads="1"/>
          </p:cNvSpPr>
          <p:nvPr/>
        </p:nvSpPr>
        <p:spPr bwMode="auto">
          <a:xfrm>
            <a:off x="7010400" y="4876800"/>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chemeClr val="bg1"/>
                </a:solidFill>
                <a:effectLst>
                  <a:outerShdw blurRad="38100" dist="38100" dir="2700000" algn="tl">
                    <a:srgbClr val="808080"/>
                  </a:outerShdw>
                </a:effectLst>
                <a:latin typeface="Arial" charset="0"/>
              </a:rPr>
              <a:t>Serpentinite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serpentine"/>
          <p:cNvPicPr>
            <a:picLocks noChangeAspect="1" noChangeArrowheads="1"/>
          </p:cNvPicPr>
          <p:nvPr/>
        </p:nvPicPr>
        <p:blipFill>
          <a:blip r:embed="rId3" cstate="print"/>
          <a:srcRect/>
          <a:stretch>
            <a:fillRect/>
          </a:stretch>
        </p:blipFill>
        <p:spPr bwMode="auto">
          <a:xfrm>
            <a:off x="4572000" y="0"/>
            <a:ext cx="4572000" cy="3427412"/>
          </a:xfrm>
          <a:prstGeom prst="rect">
            <a:avLst/>
          </a:prstGeom>
          <a:noFill/>
          <a:ln w="9525">
            <a:noFill/>
            <a:miter lim="800000"/>
            <a:headEnd/>
            <a:tailEnd/>
          </a:ln>
        </p:spPr>
      </p:pic>
      <p:pic>
        <p:nvPicPr>
          <p:cNvPr id="67586" name="Picture 2" descr="http://www.library.csi.cuny.edu/dept/history/lavender/graphics/serpentinite.jpg"/>
          <p:cNvPicPr>
            <a:picLocks noChangeAspect="1" noChangeArrowheads="1"/>
          </p:cNvPicPr>
          <p:nvPr/>
        </p:nvPicPr>
        <p:blipFill>
          <a:blip r:embed="rId4" cstate="print"/>
          <a:srcRect r="5859"/>
          <a:stretch>
            <a:fillRect/>
          </a:stretch>
        </p:blipFill>
        <p:spPr bwMode="auto">
          <a:xfrm rot="16200000">
            <a:off x="694230" y="-694232"/>
            <a:ext cx="3183539" cy="4572000"/>
          </a:xfrm>
          <a:prstGeom prst="rect">
            <a:avLst/>
          </a:prstGeom>
          <a:noFill/>
        </p:spPr>
      </p:pic>
      <p:pic>
        <p:nvPicPr>
          <p:cNvPr id="67588" name="Picture 4" descr="http://www.uoregon.edu/~lemerson/rotd/images/serpentinite.JPG"/>
          <p:cNvPicPr>
            <a:picLocks noChangeAspect="1" noChangeArrowheads="1"/>
          </p:cNvPicPr>
          <p:nvPr/>
        </p:nvPicPr>
        <p:blipFill>
          <a:blip r:embed="rId5" cstate="print"/>
          <a:srcRect/>
          <a:stretch>
            <a:fillRect/>
          </a:stretch>
        </p:blipFill>
        <p:spPr bwMode="auto">
          <a:xfrm>
            <a:off x="4572000" y="3429000"/>
            <a:ext cx="4572000" cy="3429000"/>
          </a:xfrm>
          <a:prstGeom prst="rect">
            <a:avLst/>
          </a:prstGeom>
          <a:noFill/>
        </p:spPr>
      </p:pic>
      <p:pic>
        <p:nvPicPr>
          <p:cNvPr id="67590" name="Picture 6" descr="http://z.about.com/d/geology/1/0/S/1/1/stop19front.jpg"/>
          <p:cNvPicPr>
            <a:picLocks noChangeAspect="1" noChangeArrowheads="1"/>
          </p:cNvPicPr>
          <p:nvPr/>
        </p:nvPicPr>
        <p:blipFill>
          <a:blip r:embed="rId6" cstate="print"/>
          <a:srcRect/>
          <a:stretch>
            <a:fillRect/>
          </a:stretch>
        </p:blipFill>
        <p:spPr bwMode="auto">
          <a:xfrm>
            <a:off x="0" y="2943940"/>
            <a:ext cx="4572000" cy="3914059"/>
          </a:xfrm>
          <a:prstGeom prst="rect">
            <a:avLst/>
          </a:prstGeom>
          <a:noFill/>
        </p:spPr>
      </p:pic>
      <p:sp>
        <p:nvSpPr>
          <p:cNvPr id="6" name="Text Box 3"/>
          <p:cNvSpPr txBox="1">
            <a:spLocks noChangeArrowheads="1"/>
          </p:cNvSpPr>
          <p:nvPr/>
        </p:nvSpPr>
        <p:spPr bwMode="auto">
          <a:xfrm>
            <a:off x="3543300" y="2862940"/>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chemeClr val="bg1"/>
                </a:solidFill>
                <a:effectLst>
                  <a:outerShdw blurRad="38100" dist="38100" dir="2700000" algn="tl">
                    <a:srgbClr val="808080"/>
                  </a:outerShdw>
                </a:effectLst>
                <a:latin typeface="Arial" charset="0"/>
              </a:rPr>
              <a:t>Serpentinite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p:cNvPicPr>
            <a:picLocks noChangeAspect="1" noChangeArrowheads="1"/>
          </p:cNvPicPr>
          <p:nvPr/>
        </p:nvPicPr>
        <p:blipFill>
          <a:blip r:embed="rId3" cstate="print"/>
          <a:srcRect/>
          <a:stretch>
            <a:fillRect/>
          </a:stretch>
        </p:blipFill>
        <p:spPr bwMode="auto">
          <a:xfrm>
            <a:off x="0" y="676275"/>
            <a:ext cx="9144000" cy="55054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TextBox 3"/>
          <p:cNvSpPr txBox="1"/>
          <p:nvPr/>
        </p:nvSpPr>
        <p:spPr>
          <a:xfrm>
            <a:off x="188104" y="1275255"/>
            <a:ext cx="4696639" cy="461665"/>
          </a:xfrm>
          <a:prstGeom prst="rect">
            <a:avLst/>
          </a:prstGeom>
          <a:noFill/>
        </p:spPr>
        <p:txBody>
          <a:bodyPr wrap="square">
            <a:spAutoFit/>
          </a:bodyPr>
          <a:lstStyle/>
          <a:p>
            <a:pPr>
              <a:defRPr/>
            </a:pPr>
            <a:r>
              <a:rPr lang="en-US" dirty="0">
                <a:solidFill>
                  <a:schemeClr val="accent5">
                    <a:lumMod val="75000"/>
                  </a:schemeClr>
                </a:solidFill>
                <a:effectLst>
                  <a:outerShdw blurRad="38100" dist="38100" dir="2700000" algn="tl">
                    <a:srgbClr val="000000">
                      <a:alpha val="43137"/>
                    </a:srgbClr>
                  </a:outerShdw>
                </a:effectLst>
              </a:rPr>
              <a:t>Faults and hydrothermal vents</a:t>
            </a:r>
          </a:p>
        </p:txBody>
      </p:sp>
      <p:cxnSp>
        <p:nvCxnSpPr>
          <p:cNvPr id="5" name="Straight Arrow Connector 4"/>
          <p:cNvCxnSpPr/>
          <p:nvPr/>
        </p:nvCxnSpPr>
        <p:spPr bwMode="auto">
          <a:xfrm flipH="1">
            <a:off x="314960" y="1736922"/>
            <a:ext cx="1091565" cy="942779"/>
          </a:xfrm>
          <a:prstGeom prst="straightConnector1">
            <a:avLst/>
          </a:prstGeom>
          <a:solidFill>
            <a:schemeClr val="accent1"/>
          </a:solidFill>
          <a:ln w="44450" cap="flat" cmpd="sng" algn="ctr">
            <a:solidFill>
              <a:schemeClr val="accent5">
                <a:lumMod val="75000"/>
              </a:schemeClr>
            </a:solidFill>
            <a:prstDash val="solid"/>
            <a:round/>
            <a:headEnd type="none" w="med" len="med"/>
            <a:tailEnd type="triangle" w="lg" len="med"/>
          </a:ln>
          <a:effectLst>
            <a:outerShdw blurRad="50800" dist="38100" dir="2700000" algn="tl" rotWithShape="0">
              <a:prstClr val="black">
                <a:alpha val="40000"/>
              </a:prstClr>
            </a:outerShdw>
          </a:effectLst>
        </p:spPr>
      </p:cxnSp>
      <p:sp>
        <p:nvSpPr>
          <p:cNvPr id="6" name="TextBox 5"/>
          <p:cNvSpPr txBox="1"/>
          <p:nvPr/>
        </p:nvSpPr>
        <p:spPr>
          <a:xfrm>
            <a:off x="2937782" y="3294888"/>
            <a:ext cx="3268436" cy="830997"/>
          </a:xfrm>
          <a:prstGeom prst="rect">
            <a:avLst/>
          </a:prstGeom>
          <a:noFill/>
        </p:spPr>
        <p:txBody>
          <a:bodyPr wrap="square">
            <a:spAutoFit/>
          </a:bodyPr>
          <a:lstStyle/>
          <a:p>
            <a:pPr algn="ctr">
              <a:defRPr/>
            </a:pPr>
            <a:r>
              <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rPr>
              <a:t>Lithospheric mantle (peridotite)</a:t>
            </a:r>
          </a:p>
        </p:txBody>
      </p:sp>
      <p:sp>
        <p:nvSpPr>
          <p:cNvPr id="7" name="TextBox 6"/>
          <p:cNvSpPr txBox="1"/>
          <p:nvPr/>
        </p:nvSpPr>
        <p:spPr>
          <a:xfrm>
            <a:off x="1226930" y="1955936"/>
            <a:ext cx="5795662" cy="461665"/>
          </a:xfrm>
          <a:prstGeom prst="rect">
            <a:avLst/>
          </a:prstGeom>
          <a:noFill/>
        </p:spPr>
        <p:txBody>
          <a:bodyPr wrap="square">
            <a:spAutoFit/>
          </a:bodyPr>
          <a:lstStyle/>
          <a:p>
            <a:pPr algn="ctr">
              <a:defRPr/>
            </a:pPr>
            <a:r>
              <a:rPr lang="en-US" b="1" dirty="0">
                <a:solidFill>
                  <a:schemeClr val="tx1"/>
                </a:solidFill>
                <a:effectLst>
                  <a:outerShdw blurRad="38100" dist="38100" dir="2700000" algn="tl">
                    <a:srgbClr val="000000">
                      <a:alpha val="43137"/>
                    </a:srgbClr>
                  </a:outerShdw>
                </a:effectLst>
                <a:latin typeface="Arial" pitchFamily="34" charset="0"/>
                <a:cs typeface="Arial" pitchFamily="34" charset="0"/>
              </a:rPr>
              <a:t>Ocean crust (basalt and gabbro)</a:t>
            </a:r>
          </a:p>
        </p:txBody>
      </p:sp>
      <p:cxnSp>
        <p:nvCxnSpPr>
          <p:cNvPr id="8" name="Straight Arrow Connector 7"/>
          <p:cNvCxnSpPr/>
          <p:nvPr/>
        </p:nvCxnSpPr>
        <p:spPr bwMode="auto">
          <a:xfrm flipH="1">
            <a:off x="3316224" y="2417601"/>
            <a:ext cx="73152" cy="618207"/>
          </a:xfrm>
          <a:prstGeom prst="straightConnector1">
            <a:avLst/>
          </a:prstGeom>
          <a:solidFill>
            <a:schemeClr val="accent1"/>
          </a:solidFill>
          <a:ln w="44450" cap="flat" cmpd="sng" algn="ctr">
            <a:solidFill>
              <a:schemeClr val="tx1"/>
            </a:solidFill>
            <a:prstDash val="solid"/>
            <a:round/>
            <a:headEnd type="none" w="med" len="med"/>
            <a:tailEnd type="triangle" w="lg" len="med"/>
          </a:ln>
          <a:effectLst>
            <a:outerShdw blurRad="50800" dist="38100" dir="2700000" algn="tl" rotWithShape="0">
              <a:prstClr val="black">
                <a:alpha val="40000"/>
              </a:prstClr>
            </a:outerShdw>
          </a:effectLst>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p:cNvPicPr>
            <a:picLocks noChangeAspect="1" noChangeArrowheads="1"/>
          </p:cNvPicPr>
          <p:nvPr/>
        </p:nvPicPr>
        <p:blipFill>
          <a:blip r:embed="rId3" cstate="print"/>
          <a:srcRect/>
          <a:stretch>
            <a:fillRect/>
          </a:stretch>
        </p:blipFill>
        <p:spPr bwMode="auto">
          <a:xfrm>
            <a:off x="0" y="676275"/>
            <a:ext cx="9144000" cy="55054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9" name="TextBox 8"/>
          <p:cNvSpPr txBox="1"/>
          <p:nvPr/>
        </p:nvSpPr>
        <p:spPr>
          <a:xfrm>
            <a:off x="8229600" y="3644900"/>
            <a:ext cx="1066800" cy="522288"/>
          </a:xfrm>
          <a:prstGeom prst="rect">
            <a:avLst/>
          </a:prstGeom>
          <a:noFill/>
          <a:effectLst>
            <a:outerShdw blurRad="50800" dist="38100" dir="2700000" algn="tl" rotWithShape="0">
              <a:prstClr val="black">
                <a:alpha val="40000"/>
              </a:prstClr>
            </a:outerShdw>
          </a:effectLst>
        </p:spPr>
        <p:txBody>
          <a:bodyPr>
            <a:spAutoFit/>
          </a:bodyPr>
          <a:lstStyle/>
          <a:p>
            <a:pPr>
              <a:defRPr/>
            </a:pPr>
            <a:r>
              <a:rPr lang="en-US" sz="2800" dirty="0">
                <a:solidFill>
                  <a:srgbClr val="66FFFF"/>
                </a:solidFill>
                <a:effectLst>
                  <a:outerShdw blurRad="38100" dist="38100" dir="2700000" algn="tl">
                    <a:srgbClr val="000000">
                      <a:alpha val="43137"/>
                    </a:srgbClr>
                  </a:outerShdw>
                </a:effectLst>
              </a:rPr>
              <a:t>H</a:t>
            </a:r>
            <a:r>
              <a:rPr lang="en-US" sz="2800" baseline="-25000" dirty="0">
                <a:solidFill>
                  <a:srgbClr val="66FFFF"/>
                </a:solidFill>
                <a:effectLst>
                  <a:outerShdw blurRad="38100" dist="38100" dir="2700000" algn="tl">
                    <a:srgbClr val="000000">
                      <a:alpha val="43137"/>
                    </a:srgbClr>
                  </a:outerShdw>
                </a:effectLst>
              </a:rPr>
              <a:t>2</a:t>
            </a:r>
            <a:r>
              <a:rPr lang="en-US" sz="2800" dirty="0">
                <a:solidFill>
                  <a:srgbClr val="66FFFF"/>
                </a:solidFill>
                <a:effectLst>
                  <a:outerShdw blurRad="38100" dist="38100" dir="2700000" algn="tl">
                    <a:srgbClr val="000000">
                      <a:alpha val="43137"/>
                    </a:srgbClr>
                  </a:outerShdw>
                </a:effectLst>
              </a:rPr>
              <a:t>O</a:t>
            </a:r>
          </a:p>
        </p:txBody>
      </p:sp>
      <p:cxnSp>
        <p:nvCxnSpPr>
          <p:cNvPr id="18" name="Straight Arrow Connector 17"/>
          <p:cNvCxnSpPr/>
          <p:nvPr/>
        </p:nvCxnSpPr>
        <p:spPr bwMode="auto">
          <a:xfrm rot="16200000" flipV="1">
            <a:off x="8636794" y="4344194"/>
            <a:ext cx="315912" cy="38100"/>
          </a:xfrm>
          <a:prstGeom prst="straightConnector1">
            <a:avLst/>
          </a:prstGeom>
          <a:solidFill>
            <a:schemeClr val="accent1"/>
          </a:solidFill>
          <a:ln w="44450" cap="flat" cmpd="sng" algn="ctr">
            <a:solidFill>
              <a:srgbClr val="66FFFF"/>
            </a:solidFill>
            <a:prstDash val="solid"/>
            <a:round/>
            <a:headEnd type="none" w="med" len="med"/>
            <a:tailEnd type="triangle" w="lg" len="med"/>
          </a:ln>
          <a:effectLst>
            <a:outerShdw blurRad="50800" dist="38100" dir="2700000" algn="tl" rotWithShape="0">
              <a:prstClr val="black">
                <a:alpha val="40000"/>
              </a:prstClr>
            </a:outerShdw>
          </a:effectLst>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p:cNvPicPr>
            <a:picLocks noChangeAspect="1" noChangeArrowheads="1"/>
          </p:cNvPicPr>
          <p:nvPr/>
        </p:nvPicPr>
        <p:blipFill>
          <a:blip r:embed="rId3" cstate="print"/>
          <a:srcRect/>
          <a:stretch>
            <a:fillRect/>
          </a:stretch>
        </p:blipFill>
        <p:spPr bwMode="auto">
          <a:xfrm>
            <a:off x="0" y="676275"/>
            <a:ext cx="9144000" cy="55054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9" name="TextBox 8"/>
          <p:cNvSpPr txBox="1"/>
          <p:nvPr/>
        </p:nvSpPr>
        <p:spPr>
          <a:xfrm>
            <a:off x="8229600" y="3644900"/>
            <a:ext cx="1066800" cy="522288"/>
          </a:xfrm>
          <a:prstGeom prst="rect">
            <a:avLst/>
          </a:prstGeom>
          <a:noFill/>
          <a:effectLst>
            <a:outerShdw blurRad="50800" dist="38100" dir="2700000" algn="tl" rotWithShape="0">
              <a:prstClr val="black">
                <a:alpha val="40000"/>
              </a:prstClr>
            </a:outerShdw>
          </a:effectLst>
        </p:spPr>
        <p:txBody>
          <a:bodyPr>
            <a:spAutoFit/>
          </a:bodyPr>
          <a:lstStyle/>
          <a:p>
            <a:pPr>
              <a:defRPr/>
            </a:pPr>
            <a:r>
              <a:rPr lang="en-US" sz="2800" dirty="0">
                <a:solidFill>
                  <a:srgbClr val="66FFFF"/>
                </a:solidFill>
                <a:effectLst>
                  <a:outerShdw blurRad="38100" dist="38100" dir="2700000" algn="tl">
                    <a:srgbClr val="000000">
                      <a:alpha val="43137"/>
                    </a:srgbClr>
                  </a:outerShdw>
                </a:effectLst>
              </a:rPr>
              <a:t>H</a:t>
            </a:r>
            <a:r>
              <a:rPr lang="en-US" sz="2800" baseline="-25000" dirty="0">
                <a:solidFill>
                  <a:srgbClr val="66FFFF"/>
                </a:solidFill>
                <a:effectLst>
                  <a:outerShdw blurRad="38100" dist="38100" dir="2700000" algn="tl">
                    <a:srgbClr val="000000">
                      <a:alpha val="43137"/>
                    </a:srgbClr>
                  </a:outerShdw>
                </a:effectLst>
              </a:rPr>
              <a:t>2</a:t>
            </a:r>
            <a:r>
              <a:rPr lang="en-US" sz="2800" dirty="0">
                <a:solidFill>
                  <a:srgbClr val="66FFFF"/>
                </a:solidFill>
                <a:effectLst>
                  <a:outerShdw blurRad="38100" dist="38100" dir="2700000" algn="tl">
                    <a:srgbClr val="000000">
                      <a:alpha val="43137"/>
                    </a:srgbClr>
                  </a:outerShdw>
                </a:effectLst>
              </a:rPr>
              <a:t>O</a:t>
            </a:r>
          </a:p>
        </p:txBody>
      </p:sp>
      <p:cxnSp>
        <p:nvCxnSpPr>
          <p:cNvPr id="18" name="Straight Arrow Connector 17"/>
          <p:cNvCxnSpPr/>
          <p:nvPr/>
        </p:nvCxnSpPr>
        <p:spPr bwMode="auto">
          <a:xfrm rot="16200000" flipV="1">
            <a:off x="8636794" y="4344194"/>
            <a:ext cx="315912" cy="38100"/>
          </a:xfrm>
          <a:prstGeom prst="straightConnector1">
            <a:avLst/>
          </a:prstGeom>
          <a:solidFill>
            <a:schemeClr val="accent1"/>
          </a:solidFill>
          <a:ln w="44450" cap="flat" cmpd="sng" algn="ctr">
            <a:solidFill>
              <a:srgbClr val="66FFFF"/>
            </a:solidFill>
            <a:prstDash val="solid"/>
            <a:round/>
            <a:headEnd type="none" w="med" len="med"/>
            <a:tailEnd type="triangle" w="lg" len="med"/>
          </a:ln>
          <a:effectLst>
            <a:outerShdw blurRad="50800" dist="38100" dir="2700000" algn="tl" rotWithShape="0">
              <a:prstClr val="black">
                <a:alpha val="40000"/>
              </a:prstClr>
            </a:outerShdw>
          </a:effectLst>
        </p:spPr>
      </p:cxnSp>
      <p:sp>
        <p:nvSpPr>
          <p:cNvPr id="5" name="TextBox 4"/>
          <p:cNvSpPr txBox="1"/>
          <p:nvPr/>
        </p:nvSpPr>
        <p:spPr>
          <a:xfrm>
            <a:off x="6988627" y="2906712"/>
            <a:ext cx="1066800" cy="522288"/>
          </a:xfrm>
          <a:prstGeom prst="rect">
            <a:avLst/>
          </a:prstGeom>
          <a:noFill/>
          <a:effectLst>
            <a:outerShdw blurRad="50800" dist="38100" dir="2700000" algn="tl" rotWithShape="0">
              <a:prstClr val="black">
                <a:alpha val="40000"/>
              </a:prstClr>
            </a:outerShdw>
          </a:effectLst>
        </p:spPr>
        <p:txBody>
          <a:bodyPr>
            <a:spAutoFit/>
          </a:bodyPr>
          <a:lstStyle/>
          <a:p>
            <a:pPr>
              <a:defRPr/>
            </a:pPr>
            <a:r>
              <a:rPr lang="en-US" sz="2800" dirty="0">
                <a:solidFill>
                  <a:srgbClr val="66FFFF"/>
                </a:solidFill>
                <a:effectLst>
                  <a:outerShdw blurRad="38100" dist="38100" dir="2700000" algn="tl">
                    <a:srgbClr val="000000">
                      <a:alpha val="43137"/>
                    </a:srgbClr>
                  </a:outerShdw>
                </a:effectLst>
              </a:rPr>
              <a:t>H</a:t>
            </a:r>
            <a:r>
              <a:rPr lang="en-US" sz="2800" baseline="-25000" dirty="0">
                <a:solidFill>
                  <a:srgbClr val="66FFFF"/>
                </a:solidFill>
                <a:effectLst>
                  <a:outerShdw blurRad="38100" dist="38100" dir="2700000" algn="tl">
                    <a:srgbClr val="000000">
                      <a:alpha val="43137"/>
                    </a:srgbClr>
                  </a:outerShdw>
                </a:effectLst>
              </a:rPr>
              <a:t>2</a:t>
            </a:r>
            <a:r>
              <a:rPr lang="en-US" sz="2800" dirty="0">
                <a:solidFill>
                  <a:srgbClr val="66FFFF"/>
                </a:solidFill>
                <a:effectLst>
                  <a:outerShdw blurRad="38100" dist="38100" dir="2700000" algn="tl">
                    <a:srgbClr val="000000">
                      <a:alpha val="43137"/>
                    </a:srgbClr>
                  </a:outerShdw>
                </a:effectLst>
              </a:rPr>
              <a:t>O</a:t>
            </a:r>
          </a:p>
        </p:txBody>
      </p:sp>
      <p:cxnSp>
        <p:nvCxnSpPr>
          <p:cNvPr id="6" name="Straight Arrow Connector 5"/>
          <p:cNvCxnSpPr/>
          <p:nvPr/>
        </p:nvCxnSpPr>
        <p:spPr bwMode="auto">
          <a:xfrm rot="16200000" flipV="1">
            <a:off x="7395821" y="3606006"/>
            <a:ext cx="315912" cy="38100"/>
          </a:xfrm>
          <a:prstGeom prst="straightConnector1">
            <a:avLst/>
          </a:prstGeom>
          <a:solidFill>
            <a:schemeClr val="accent1"/>
          </a:solidFill>
          <a:ln w="44450" cap="flat" cmpd="sng" algn="ctr">
            <a:solidFill>
              <a:srgbClr val="66FFFF"/>
            </a:solidFill>
            <a:prstDash val="solid"/>
            <a:round/>
            <a:headEnd type="none" w="med" len="med"/>
            <a:tailEnd type="triangle" w="lg" len="med"/>
          </a:ln>
          <a:effectLst>
            <a:outerShdw blurRad="50800" dist="38100" dir="2700000" algn="tl" rotWithShape="0">
              <a:prstClr val="black">
                <a:alpha val="40000"/>
              </a:prstClr>
            </a:outerShdw>
          </a:effectLst>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018" name="Picture 9"/>
          <p:cNvPicPr>
            <a:picLocks noChangeAspect="1" noChangeArrowheads="1"/>
          </p:cNvPicPr>
          <p:nvPr/>
        </p:nvPicPr>
        <p:blipFill>
          <a:blip r:embed="rId3" cstate="print"/>
          <a:srcRect/>
          <a:stretch>
            <a:fillRect/>
          </a:stretch>
        </p:blipFill>
        <p:spPr bwMode="auto">
          <a:xfrm>
            <a:off x="0" y="676275"/>
            <a:ext cx="9144000" cy="55054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 name="TextBox 2"/>
          <p:cNvSpPr txBox="1"/>
          <p:nvPr/>
        </p:nvSpPr>
        <p:spPr>
          <a:xfrm>
            <a:off x="4819650" y="3670300"/>
            <a:ext cx="2171700" cy="461665"/>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rPr>
              <a:t>Mélange</a:t>
            </a:r>
          </a:p>
        </p:txBody>
      </p:sp>
      <p:cxnSp>
        <p:nvCxnSpPr>
          <p:cNvPr id="5" name="Straight Arrow Connector 4"/>
          <p:cNvCxnSpPr/>
          <p:nvPr/>
        </p:nvCxnSpPr>
        <p:spPr bwMode="auto">
          <a:xfrm flipV="1">
            <a:off x="6604000" y="3298371"/>
            <a:ext cx="1026886" cy="562429"/>
          </a:xfrm>
          <a:prstGeom prst="straightConnector1">
            <a:avLst/>
          </a:prstGeom>
          <a:solidFill>
            <a:schemeClr val="accent1"/>
          </a:solidFill>
          <a:ln w="44450" cap="flat" cmpd="sng" algn="ctr">
            <a:solidFill>
              <a:schemeClr val="bg1"/>
            </a:solidFill>
            <a:prstDash val="solid"/>
            <a:round/>
            <a:headEnd type="none" w="med" len="med"/>
            <a:tailEnd type="triangle" w="lg" len="med"/>
          </a:ln>
          <a:effectLst>
            <a:outerShdw blurRad="50800" dist="38100" dir="2700000" algn="tl" rotWithShape="0">
              <a:prstClr val="black">
                <a:alpha val="40000"/>
              </a:prstClr>
            </a:outerShdw>
          </a:effectLst>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7042" name="Picture 9"/>
          <p:cNvPicPr>
            <a:picLocks noChangeAspect="1" noChangeArrowheads="1"/>
          </p:cNvPicPr>
          <p:nvPr/>
        </p:nvPicPr>
        <p:blipFill>
          <a:blip r:embed="rId3" cstate="print"/>
          <a:srcRect/>
          <a:stretch>
            <a:fillRect/>
          </a:stretch>
        </p:blipFill>
        <p:spPr bwMode="auto">
          <a:xfrm>
            <a:off x="0" y="676275"/>
            <a:ext cx="9144000" cy="55054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TextBox 3"/>
          <p:cNvSpPr txBox="1"/>
          <p:nvPr/>
        </p:nvSpPr>
        <p:spPr>
          <a:xfrm>
            <a:off x="5740400" y="4064000"/>
            <a:ext cx="2730500" cy="461665"/>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rPr>
              <a:t>Serpentinite</a:t>
            </a:r>
          </a:p>
        </p:txBody>
      </p:sp>
      <p:cxnSp>
        <p:nvCxnSpPr>
          <p:cNvPr id="6" name="Straight Arrow Connector 5"/>
          <p:cNvCxnSpPr/>
          <p:nvPr/>
        </p:nvCxnSpPr>
        <p:spPr bwMode="auto">
          <a:xfrm flipV="1">
            <a:off x="8083296" y="4064000"/>
            <a:ext cx="590804" cy="230832"/>
          </a:xfrm>
          <a:prstGeom prst="straightConnector1">
            <a:avLst/>
          </a:prstGeom>
          <a:solidFill>
            <a:schemeClr val="accent1"/>
          </a:solidFill>
          <a:ln w="44450" cap="flat" cmpd="sng" algn="ctr">
            <a:solidFill>
              <a:schemeClr val="bg1"/>
            </a:solidFill>
            <a:prstDash val="solid"/>
            <a:round/>
            <a:headEnd type="none" w="med" len="med"/>
            <a:tailEnd type="triangle" w="lg" len="med"/>
          </a:ln>
          <a:effectLst>
            <a:outerShdw blurRad="50800" dist="38100" dir="2700000" algn="tl" rotWithShape="0">
              <a:prstClr val="black">
                <a:alpha val="40000"/>
              </a:prstClr>
            </a:outerShdw>
          </a:effectLst>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299"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5120640" y="4450080"/>
            <a:ext cx="2438400" cy="461665"/>
          </a:xfrm>
          <a:prstGeom prst="rect">
            <a:avLst/>
          </a:prstGeom>
          <a:noFill/>
        </p:spPr>
        <p:txBody>
          <a:bodyPr wrap="square" rtlCol="0">
            <a:spAutoFit/>
          </a:bodyPr>
          <a:lstStyle/>
          <a:p>
            <a:pPr algn="ctr"/>
            <a:r>
              <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rPr>
              <a:t>Serpentinite</a:t>
            </a:r>
          </a:p>
        </p:txBody>
      </p:sp>
      <p:cxnSp>
        <p:nvCxnSpPr>
          <p:cNvPr id="5" name="Straight Arrow Connector 4"/>
          <p:cNvCxnSpPr/>
          <p:nvPr/>
        </p:nvCxnSpPr>
        <p:spPr bwMode="auto">
          <a:xfrm flipV="1">
            <a:off x="7437120" y="4480563"/>
            <a:ext cx="990603" cy="213357"/>
          </a:xfrm>
          <a:prstGeom prst="straightConnector1">
            <a:avLst/>
          </a:prstGeom>
          <a:solidFill>
            <a:schemeClr val="accent1"/>
          </a:solidFill>
          <a:ln w="44450" cap="flat" cmpd="sng" algn="ctr">
            <a:solidFill>
              <a:schemeClr val="bg1"/>
            </a:solidFill>
            <a:prstDash val="solid"/>
            <a:round/>
            <a:headEnd type="none" w="med" len="med"/>
            <a:tailEnd type="triangle" w="lg" len="med"/>
          </a:ln>
          <a:effectLst>
            <a:outerShdw blurRad="50800" dist="38100" dir="2700000" algn="tl" rotWithShape="0">
              <a:prstClr val="black">
                <a:alpha val="40000"/>
              </a:prstClr>
            </a:outerShdw>
          </a:effectLst>
        </p:spPr>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4626430" y="2527302"/>
            <a:ext cx="2171700" cy="461665"/>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rPr>
              <a:t>Mélange</a:t>
            </a:r>
          </a:p>
        </p:txBody>
      </p:sp>
      <p:sp>
        <p:nvSpPr>
          <p:cNvPr id="6" name="TextBox 5"/>
          <p:cNvSpPr txBox="1"/>
          <p:nvPr/>
        </p:nvSpPr>
        <p:spPr>
          <a:xfrm>
            <a:off x="7173686" y="3189508"/>
            <a:ext cx="2079171" cy="461665"/>
          </a:xfrm>
          <a:prstGeom prst="rect">
            <a:avLst/>
          </a:prstGeom>
          <a:noFill/>
        </p:spPr>
        <p:txBody>
          <a:bodyPr wrap="square">
            <a:spAutoFit/>
          </a:bodyPr>
          <a:lstStyle/>
          <a:p>
            <a:pPr algn="ctr">
              <a:defRPr/>
            </a:pPr>
            <a:r>
              <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rPr>
              <a:t>Serpentinite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Gary's Work\Geology 220\Nat Parks Resources\Redwood\accretionary wedgie redwood uplift.bmp"/>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104775" y="2057400"/>
            <a:ext cx="8972549" cy="2123658"/>
          </a:xfrm>
          <a:prstGeom prst="rect">
            <a:avLst/>
          </a:prstGeom>
          <a:noFill/>
          <a:ln w="38100">
            <a:noFill/>
            <a:miter lim="800000"/>
            <a:headEnd/>
            <a:tailEnd/>
          </a:ln>
        </p:spPr>
        <p:txBody>
          <a:bodyPr wrap="square">
            <a:spAutoFit/>
          </a:bodyPr>
          <a:lstStyle/>
          <a:p>
            <a:pPr marL="342900" indent="-342900" algn="ctr">
              <a:spcBef>
                <a:spcPct val="50000"/>
              </a:spcBef>
            </a:pPr>
            <a:r>
              <a:rPr lang="en-US" sz="3600" b="1" u="sng" dirty="0">
                <a:solidFill>
                  <a:schemeClr val="bg1"/>
                </a:solidFill>
                <a:effectLst/>
                <a:latin typeface="Arial" charset="0"/>
              </a:rPr>
              <a:t>Wedgie composition</a:t>
            </a:r>
          </a:p>
          <a:p>
            <a:pPr marL="342900" indent="-342900">
              <a:spcBef>
                <a:spcPct val="50000"/>
              </a:spcBef>
              <a:buFontTx/>
              <a:buAutoNum type="arabicPeriod"/>
            </a:pPr>
            <a:r>
              <a:rPr lang="en-US" sz="3200" b="1" dirty="0">
                <a:solidFill>
                  <a:schemeClr val="bg2"/>
                </a:solidFill>
                <a:effectLst/>
                <a:latin typeface="Arial" charset="0"/>
              </a:rPr>
              <a:t> Turbidite (mostly greywacke)</a:t>
            </a:r>
          </a:p>
          <a:p>
            <a:pPr marL="342900" indent="-342900">
              <a:spcBef>
                <a:spcPct val="50000"/>
              </a:spcBef>
              <a:buFontTx/>
              <a:buAutoNum type="arabicPeriod"/>
            </a:pPr>
            <a:r>
              <a:rPr lang="en-US" sz="3200" b="1" dirty="0">
                <a:solidFill>
                  <a:srgbClr val="FFFF00"/>
                </a:solidFill>
                <a:effectLst/>
                <a:latin typeface="Arial" charset="0"/>
              </a:rPr>
              <a:t> </a:t>
            </a:r>
            <a:r>
              <a:rPr lang="en-US" sz="3200" b="1" dirty="0" err="1">
                <a:solidFill>
                  <a:srgbClr val="FFFF00"/>
                </a:solidFill>
                <a:effectLst/>
                <a:latin typeface="Arial" charset="0"/>
              </a:rPr>
              <a:t>Mafics</a:t>
            </a:r>
            <a:r>
              <a:rPr lang="en-US" sz="3200" b="1" dirty="0">
                <a:solidFill>
                  <a:srgbClr val="FFFF00"/>
                </a:solidFill>
                <a:effectLst/>
                <a:latin typeface="Arial" charset="0"/>
              </a:rPr>
              <a:t> (basalt, gabbro, basaltic sand, etc.)</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Gary's Work\Geology 220\Nat Parks Resources\Redwood\accretionary wedgie redwood eroded.bmp"/>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76200" y="2057400"/>
            <a:ext cx="8896350" cy="3600986"/>
          </a:xfrm>
          <a:prstGeom prst="rect">
            <a:avLst/>
          </a:prstGeom>
          <a:noFill/>
          <a:ln w="38100">
            <a:noFill/>
            <a:miter lim="800000"/>
            <a:headEnd/>
            <a:tailEnd/>
          </a:ln>
        </p:spPr>
        <p:txBody>
          <a:bodyPr wrap="square">
            <a:spAutoFit/>
          </a:bodyPr>
          <a:lstStyle/>
          <a:p>
            <a:pPr marL="342900" indent="-342900" algn="ctr">
              <a:spcBef>
                <a:spcPct val="50000"/>
              </a:spcBef>
            </a:pPr>
            <a:r>
              <a:rPr lang="en-US" sz="3600" b="1" u="sng" dirty="0">
                <a:solidFill>
                  <a:schemeClr val="bg1"/>
                </a:solidFill>
                <a:effectLst/>
                <a:latin typeface="Arial" charset="0"/>
              </a:rPr>
              <a:t>Wedgie composition</a:t>
            </a:r>
          </a:p>
          <a:p>
            <a:pPr marL="342900" indent="-342900">
              <a:spcBef>
                <a:spcPct val="50000"/>
              </a:spcBef>
              <a:buFontTx/>
              <a:buAutoNum type="arabicPeriod"/>
            </a:pPr>
            <a:r>
              <a:rPr lang="en-US" sz="3200" b="1" dirty="0">
                <a:solidFill>
                  <a:schemeClr val="bg2"/>
                </a:solidFill>
                <a:effectLst/>
                <a:latin typeface="Arial" charset="0"/>
              </a:rPr>
              <a:t> Turbidite (mostly greywacke)</a:t>
            </a:r>
          </a:p>
          <a:p>
            <a:pPr marL="342900" indent="-342900">
              <a:spcBef>
                <a:spcPct val="50000"/>
              </a:spcBef>
              <a:buFontTx/>
              <a:buAutoNum type="arabicPeriod"/>
            </a:pPr>
            <a:r>
              <a:rPr lang="en-US" sz="3200" b="1" dirty="0">
                <a:solidFill>
                  <a:schemeClr val="bg2"/>
                </a:solidFill>
                <a:effectLst/>
                <a:latin typeface="Arial" charset="0"/>
              </a:rPr>
              <a:t> </a:t>
            </a:r>
            <a:r>
              <a:rPr lang="en-US" sz="3200" b="1" dirty="0" err="1">
                <a:solidFill>
                  <a:schemeClr val="bg2"/>
                </a:solidFill>
                <a:effectLst/>
                <a:latin typeface="Arial" charset="0"/>
              </a:rPr>
              <a:t>Mafics</a:t>
            </a:r>
            <a:r>
              <a:rPr lang="en-US" sz="3200" b="1" dirty="0">
                <a:solidFill>
                  <a:schemeClr val="bg2"/>
                </a:solidFill>
                <a:effectLst/>
                <a:latin typeface="Arial" charset="0"/>
              </a:rPr>
              <a:t> (basalt, gabbro, basaltic sand, etc.)</a:t>
            </a:r>
          </a:p>
          <a:p>
            <a:pPr marL="342900" indent="-342900">
              <a:spcBef>
                <a:spcPct val="50000"/>
              </a:spcBef>
              <a:buFontTx/>
              <a:buAutoNum type="arabicPeriod"/>
            </a:pPr>
            <a:r>
              <a:rPr lang="en-US" sz="3200" b="1" dirty="0">
                <a:solidFill>
                  <a:schemeClr val="bg2"/>
                </a:solidFill>
                <a:effectLst/>
                <a:latin typeface="Arial" charset="0"/>
              </a:rPr>
              <a:t> </a:t>
            </a:r>
            <a:r>
              <a:rPr lang="en-US" sz="3200" b="1" dirty="0" err="1">
                <a:solidFill>
                  <a:schemeClr val="bg2"/>
                </a:solidFill>
                <a:effectLst/>
                <a:latin typeface="Arial" charset="0"/>
              </a:rPr>
              <a:t>Pelagics</a:t>
            </a:r>
            <a:r>
              <a:rPr lang="en-US" sz="3200" b="1" dirty="0">
                <a:solidFill>
                  <a:schemeClr val="bg2"/>
                </a:solidFill>
                <a:effectLst/>
                <a:latin typeface="Arial" charset="0"/>
              </a:rPr>
              <a:t> (mostly chert)</a:t>
            </a:r>
          </a:p>
          <a:p>
            <a:pPr marL="342900" indent="-342900">
              <a:spcBef>
                <a:spcPct val="50000"/>
              </a:spcBef>
              <a:buFontTx/>
              <a:buAutoNum type="arabicPeriod"/>
            </a:pPr>
            <a:r>
              <a:rPr lang="en-US" sz="3200" b="1" dirty="0">
                <a:solidFill>
                  <a:srgbClr val="FFFF00"/>
                </a:solidFill>
                <a:effectLst/>
                <a:latin typeface="Arial" charset="0"/>
              </a:rPr>
              <a:t> Mantle (serpentinite)</a:t>
            </a:r>
          </a:p>
        </p:txBody>
      </p:sp>
    </p:spTree>
    <p:extLst>
      <p:ext uri="{BB962C8B-B14F-4D97-AF65-F5344CB8AC3E}">
        <p14:creationId xmlns:p14="http://schemas.microsoft.com/office/powerpoint/2010/main" val="28323045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71719" name="Text Box 7"/>
          <p:cNvSpPr txBox="1">
            <a:spLocks noChangeArrowheads="1"/>
          </p:cNvSpPr>
          <p:nvPr/>
        </p:nvSpPr>
        <p:spPr bwMode="auto">
          <a:xfrm>
            <a:off x="558800" y="152400"/>
            <a:ext cx="3772956" cy="400110"/>
          </a:xfrm>
          <a:prstGeom prst="rect">
            <a:avLst/>
          </a:prstGeom>
          <a:noFill/>
          <a:ln w="9525">
            <a:noFill/>
            <a:miter lim="800000"/>
            <a:headEnd/>
            <a:tailEnd/>
          </a:ln>
          <a:effectLst/>
        </p:spPr>
        <p:txBody>
          <a:bodyPr wrap="none">
            <a:spAutoFit/>
          </a:bodyPr>
          <a:lstStyle/>
          <a:p>
            <a:pPr>
              <a:defRPr/>
            </a:pPr>
            <a:r>
              <a:rPr lang="en-US" sz="2000" dirty="0">
                <a:effectLst>
                  <a:outerShdw blurRad="38100" dist="38100" dir="2700000" algn="tl">
                    <a:srgbClr val="FFFFFF"/>
                  </a:outerShdw>
                </a:effectLst>
              </a:rPr>
              <a:t>Turbidite (mostly greywacke)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71722" name="Text Box 10"/>
          <p:cNvSpPr txBox="1">
            <a:spLocks noChangeArrowheads="1"/>
          </p:cNvSpPr>
          <p:nvPr/>
        </p:nvSpPr>
        <p:spPr bwMode="auto">
          <a:xfrm>
            <a:off x="3638218" y="3905051"/>
            <a:ext cx="1163075" cy="461665"/>
          </a:xfrm>
          <a:prstGeom prst="rect">
            <a:avLst/>
          </a:prstGeom>
          <a:noFill/>
          <a:ln w="9525">
            <a:noFill/>
            <a:miter lim="800000"/>
            <a:headEnd/>
            <a:tailEnd/>
          </a:ln>
          <a:effectLst/>
        </p:spPr>
        <p:txBody>
          <a:bodyPr wrap="none">
            <a:spAutoFit/>
          </a:bodyPr>
          <a:lstStyle/>
          <a:p>
            <a:pPr>
              <a:defRPr/>
            </a:pPr>
            <a:r>
              <a:rPr lang="en-US" dirty="0" err="1"/>
              <a:t>Mafics</a:t>
            </a:r>
            <a:endParaRPr lang="en-US" dirty="0"/>
          </a:p>
        </p:txBody>
      </p:sp>
      <p:sp>
        <p:nvSpPr>
          <p:cNvPr id="371723" name="Line 11"/>
          <p:cNvSpPr>
            <a:spLocks noChangeShapeType="1"/>
          </p:cNvSpPr>
          <p:nvPr/>
        </p:nvSpPr>
        <p:spPr bwMode="auto">
          <a:xfrm flipV="1">
            <a:off x="4219752" y="3514724"/>
            <a:ext cx="285935" cy="398063"/>
          </a:xfrm>
          <a:prstGeom prst="line">
            <a:avLst/>
          </a:prstGeom>
          <a:noFill/>
          <a:ln w="38100">
            <a:solidFill>
              <a:srgbClr val="FF3300"/>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a:p>
        </p:txBody>
      </p:sp>
      <p:sp>
        <p:nvSpPr>
          <p:cNvPr id="10" name="Isosceles Triangle 9"/>
          <p:cNvSpPr/>
          <p:nvPr/>
        </p:nvSpPr>
        <p:spPr bwMode="auto">
          <a:xfrm rot="191127">
            <a:off x="97568" y="2897945"/>
            <a:ext cx="599117" cy="209550"/>
          </a:xfrm>
          <a:prstGeom prst="triangle">
            <a:avLst/>
          </a:prstGeom>
          <a:pattFill prst="sphere">
            <a:fgClr>
              <a:schemeClr val="bg2"/>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11" name="Isosceles Triangle 10"/>
          <p:cNvSpPr/>
          <p:nvPr/>
        </p:nvSpPr>
        <p:spPr bwMode="auto">
          <a:xfrm rot="238017">
            <a:off x="1228011" y="2889659"/>
            <a:ext cx="674712" cy="278086"/>
          </a:xfrm>
          <a:prstGeom prst="triangle">
            <a:avLst/>
          </a:prstGeom>
          <a:pattFill prst="sphere">
            <a:fgClr>
              <a:schemeClr val="bg2"/>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12" name="Line 11"/>
          <p:cNvSpPr>
            <a:spLocks noChangeShapeType="1"/>
          </p:cNvSpPr>
          <p:nvPr/>
        </p:nvSpPr>
        <p:spPr bwMode="auto">
          <a:xfrm flipV="1">
            <a:off x="4219756" y="2786805"/>
            <a:ext cx="3095443" cy="1125984"/>
          </a:xfrm>
          <a:prstGeom prst="line">
            <a:avLst/>
          </a:prstGeom>
          <a:noFill/>
          <a:ln w="38100">
            <a:solidFill>
              <a:srgbClr val="FF3300"/>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a:p>
        </p:txBody>
      </p:sp>
      <p:sp>
        <p:nvSpPr>
          <p:cNvPr id="371724" name="Line 12"/>
          <p:cNvSpPr>
            <a:spLocks noChangeShapeType="1"/>
          </p:cNvSpPr>
          <p:nvPr/>
        </p:nvSpPr>
        <p:spPr bwMode="auto">
          <a:xfrm flipH="1" flipV="1">
            <a:off x="1505133" y="3009900"/>
            <a:ext cx="2714622" cy="902889"/>
          </a:xfrm>
          <a:prstGeom prst="line">
            <a:avLst/>
          </a:prstGeom>
          <a:noFill/>
          <a:ln w="38100">
            <a:solidFill>
              <a:srgbClr val="FF3300"/>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a:p>
        </p:txBody>
      </p:sp>
      <p:sp>
        <p:nvSpPr>
          <p:cNvPr id="13" name="Text Box 7"/>
          <p:cNvSpPr txBox="1">
            <a:spLocks noChangeArrowheads="1"/>
          </p:cNvSpPr>
          <p:nvPr/>
        </p:nvSpPr>
        <p:spPr bwMode="auto">
          <a:xfrm>
            <a:off x="558800" y="152400"/>
            <a:ext cx="3772956" cy="400110"/>
          </a:xfrm>
          <a:prstGeom prst="rect">
            <a:avLst/>
          </a:prstGeom>
          <a:noFill/>
          <a:ln w="9525">
            <a:noFill/>
            <a:miter lim="800000"/>
            <a:headEnd/>
            <a:tailEnd/>
          </a:ln>
          <a:effectLst/>
        </p:spPr>
        <p:txBody>
          <a:bodyPr wrap="none">
            <a:spAutoFit/>
          </a:bodyPr>
          <a:lstStyle/>
          <a:p>
            <a:pPr>
              <a:defRPr/>
            </a:pPr>
            <a:r>
              <a:rPr lang="en-US" sz="2000" dirty="0">
                <a:solidFill>
                  <a:schemeClr val="tx1"/>
                </a:solidFill>
                <a:effectLst>
                  <a:outerShdw blurRad="38100" dist="38100" dir="2700000" algn="tl">
                    <a:srgbClr val="FFFFFF"/>
                  </a:outerShdw>
                </a:effectLst>
              </a:rPr>
              <a:t>Turbidite (mostly greywacke)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71720" name="Text Box 8"/>
          <p:cNvSpPr txBox="1">
            <a:spLocks noChangeArrowheads="1"/>
          </p:cNvSpPr>
          <p:nvPr/>
        </p:nvSpPr>
        <p:spPr bwMode="auto">
          <a:xfrm>
            <a:off x="33935" y="1127462"/>
            <a:ext cx="1989530" cy="1015663"/>
          </a:xfrm>
          <a:prstGeom prst="rect">
            <a:avLst/>
          </a:prstGeom>
          <a:noFill/>
          <a:ln w="9525">
            <a:noFill/>
            <a:miter lim="800000"/>
            <a:headEnd/>
            <a:tailEnd/>
          </a:ln>
          <a:effectLst/>
        </p:spPr>
        <p:txBody>
          <a:bodyPr wrap="square" anchor="ctr" anchorCtr="1">
            <a:spAutoFit/>
          </a:bodyPr>
          <a:lstStyle/>
          <a:p>
            <a:pPr algn="ctr">
              <a:defRPr/>
            </a:pPr>
            <a:r>
              <a:rPr lang="en-US" sz="2000" dirty="0">
                <a:effectLst>
                  <a:outerShdw blurRad="38100" dist="38100" dir="2700000" algn="tl">
                    <a:srgbClr val="FFFFFF"/>
                  </a:outerShdw>
                </a:effectLst>
              </a:rPr>
              <a:t>Pelagic</a:t>
            </a:r>
          </a:p>
          <a:p>
            <a:pPr algn="ctr">
              <a:defRPr/>
            </a:pPr>
            <a:r>
              <a:rPr lang="en-US" sz="2000" dirty="0">
                <a:effectLst>
                  <a:outerShdw blurRad="38100" dist="38100" dir="2700000" algn="tl">
                    <a:srgbClr val="FFFFFF"/>
                  </a:outerShdw>
                </a:effectLst>
              </a:rPr>
              <a:t>sediment (mostly chert)</a:t>
            </a:r>
          </a:p>
        </p:txBody>
      </p:sp>
      <p:sp>
        <p:nvSpPr>
          <p:cNvPr id="6" name="Text Box 10"/>
          <p:cNvSpPr txBox="1">
            <a:spLocks noChangeArrowheads="1"/>
          </p:cNvSpPr>
          <p:nvPr/>
        </p:nvSpPr>
        <p:spPr bwMode="auto">
          <a:xfrm>
            <a:off x="3638218" y="3905051"/>
            <a:ext cx="1163075" cy="461665"/>
          </a:xfrm>
          <a:prstGeom prst="rect">
            <a:avLst/>
          </a:prstGeom>
          <a:noFill/>
          <a:ln w="9525">
            <a:noFill/>
            <a:miter lim="800000"/>
            <a:headEnd/>
            <a:tailEnd/>
          </a:ln>
          <a:effectLst/>
        </p:spPr>
        <p:txBody>
          <a:bodyPr wrap="none">
            <a:spAutoFit/>
          </a:bodyPr>
          <a:lstStyle/>
          <a:p>
            <a:pPr>
              <a:defRPr/>
            </a:pPr>
            <a:r>
              <a:rPr lang="en-US" dirty="0" err="1">
                <a:solidFill>
                  <a:schemeClr val="tx1"/>
                </a:solidFill>
                <a:effectLst/>
              </a:rPr>
              <a:t>Mafics</a:t>
            </a:r>
            <a:endParaRPr lang="en-US" dirty="0">
              <a:solidFill>
                <a:schemeClr val="tx1"/>
              </a:solidFill>
              <a:effectLst/>
            </a:endParaRPr>
          </a:p>
        </p:txBody>
      </p:sp>
      <p:sp>
        <p:nvSpPr>
          <p:cNvPr id="7" name="Line 11"/>
          <p:cNvSpPr>
            <a:spLocks noChangeShapeType="1"/>
          </p:cNvSpPr>
          <p:nvPr/>
        </p:nvSpPr>
        <p:spPr bwMode="auto">
          <a:xfrm flipV="1">
            <a:off x="4219752" y="3514724"/>
            <a:ext cx="285935" cy="398063"/>
          </a:xfrm>
          <a:prstGeom prst="line">
            <a:avLst/>
          </a:prstGeom>
          <a:noFill/>
          <a:ln w="38100">
            <a:solidFill>
              <a:schemeClr val="tx1"/>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a:p>
        </p:txBody>
      </p:sp>
      <p:sp>
        <p:nvSpPr>
          <p:cNvPr id="8" name="Line 11"/>
          <p:cNvSpPr>
            <a:spLocks noChangeShapeType="1"/>
          </p:cNvSpPr>
          <p:nvPr/>
        </p:nvSpPr>
        <p:spPr bwMode="auto">
          <a:xfrm flipV="1">
            <a:off x="4219756" y="2786805"/>
            <a:ext cx="3095443" cy="1125984"/>
          </a:xfrm>
          <a:prstGeom prst="line">
            <a:avLst/>
          </a:prstGeom>
          <a:noFill/>
          <a:ln w="38100">
            <a:solidFill>
              <a:schemeClr val="tx1"/>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a:p>
        </p:txBody>
      </p:sp>
      <p:sp>
        <p:nvSpPr>
          <p:cNvPr id="9" name="Line 12"/>
          <p:cNvSpPr>
            <a:spLocks noChangeShapeType="1"/>
          </p:cNvSpPr>
          <p:nvPr/>
        </p:nvSpPr>
        <p:spPr bwMode="auto">
          <a:xfrm flipH="1" flipV="1">
            <a:off x="1505133" y="3009900"/>
            <a:ext cx="2714622" cy="902889"/>
          </a:xfrm>
          <a:prstGeom prst="line">
            <a:avLst/>
          </a:prstGeom>
          <a:noFill/>
          <a:ln w="38100">
            <a:solidFill>
              <a:schemeClr val="tx1"/>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a:p>
        </p:txBody>
      </p:sp>
      <p:sp>
        <p:nvSpPr>
          <p:cNvPr id="10" name="Text Box 7"/>
          <p:cNvSpPr txBox="1">
            <a:spLocks noChangeArrowheads="1"/>
          </p:cNvSpPr>
          <p:nvPr/>
        </p:nvSpPr>
        <p:spPr bwMode="auto">
          <a:xfrm>
            <a:off x="558800" y="152400"/>
            <a:ext cx="3772956" cy="400110"/>
          </a:xfrm>
          <a:prstGeom prst="rect">
            <a:avLst/>
          </a:prstGeom>
          <a:noFill/>
          <a:ln w="9525">
            <a:noFill/>
            <a:miter lim="800000"/>
            <a:headEnd/>
            <a:tailEnd/>
          </a:ln>
          <a:effectLst/>
        </p:spPr>
        <p:txBody>
          <a:bodyPr wrap="none">
            <a:spAutoFit/>
          </a:bodyPr>
          <a:lstStyle/>
          <a:p>
            <a:pPr>
              <a:defRPr/>
            </a:pPr>
            <a:r>
              <a:rPr lang="en-US" sz="2000" dirty="0">
                <a:solidFill>
                  <a:schemeClr val="tx1"/>
                </a:solidFill>
                <a:effectLst>
                  <a:outerShdw blurRad="38100" dist="38100" dir="2700000" algn="tl">
                    <a:srgbClr val="FFFFFF"/>
                  </a:outerShdw>
                </a:effectLst>
              </a:rPr>
              <a:t>Turbidite (mostly greywacke)</a:t>
            </a:r>
          </a:p>
        </p:txBody>
      </p:sp>
      <p:sp>
        <p:nvSpPr>
          <p:cNvPr id="16" name="Line 12"/>
          <p:cNvSpPr>
            <a:spLocks noChangeShapeType="1"/>
          </p:cNvSpPr>
          <p:nvPr/>
        </p:nvSpPr>
        <p:spPr bwMode="auto">
          <a:xfrm flipH="1">
            <a:off x="752563" y="2143125"/>
            <a:ext cx="209461" cy="920154"/>
          </a:xfrm>
          <a:prstGeom prst="line">
            <a:avLst/>
          </a:prstGeom>
          <a:noFill/>
          <a:ln w="38100">
            <a:solidFill>
              <a:srgbClr val="FF3300"/>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71720" name="Text Box 8"/>
          <p:cNvSpPr txBox="1">
            <a:spLocks noChangeArrowheads="1"/>
          </p:cNvSpPr>
          <p:nvPr/>
        </p:nvSpPr>
        <p:spPr bwMode="auto">
          <a:xfrm>
            <a:off x="33935" y="1127462"/>
            <a:ext cx="1989530" cy="1015663"/>
          </a:xfrm>
          <a:prstGeom prst="rect">
            <a:avLst/>
          </a:prstGeom>
          <a:noFill/>
          <a:ln w="9525">
            <a:noFill/>
            <a:miter lim="800000"/>
            <a:headEnd/>
            <a:tailEnd/>
          </a:ln>
          <a:effectLst/>
        </p:spPr>
        <p:txBody>
          <a:bodyPr wrap="square" anchor="ctr" anchorCtr="1">
            <a:spAutoFit/>
          </a:bodyPr>
          <a:lstStyle/>
          <a:p>
            <a:pPr algn="ctr">
              <a:defRPr/>
            </a:pPr>
            <a:r>
              <a:rPr lang="en-US" sz="2000" dirty="0">
                <a:solidFill>
                  <a:schemeClr val="tx1"/>
                </a:solidFill>
                <a:effectLst>
                  <a:outerShdw blurRad="38100" dist="38100" dir="2700000" algn="tl">
                    <a:srgbClr val="FFFFFF"/>
                  </a:outerShdw>
                </a:effectLst>
              </a:rPr>
              <a:t>Pelagic</a:t>
            </a:r>
          </a:p>
          <a:p>
            <a:pPr algn="ctr">
              <a:defRPr/>
            </a:pPr>
            <a:r>
              <a:rPr lang="en-US" sz="2000" dirty="0">
                <a:solidFill>
                  <a:schemeClr val="tx1"/>
                </a:solidFill>
                <a:effectLst>
                  <a:outerShdw blurRad="38100" dist="38100" dir="2700000" algn="tl">
                    <a:srgbClr val="FFFFFF"/>
                  </a:outerShdw>
                </a:effectLst>
              </a:rPr>
              <a:t>sediment (mostly chert)</a:t>
            </a:r>
          </a:p>
        </p:txBody>
      </p:sp>
      <p:sp>
        <p:nvSpPr>
          <p:cNvPr id="6" name="Text Box 10"/>
          <p:cNvSpPr txBox="1">
            <a:spLocks noChangeArrowheads="1"/>
          </p:cNvSpPr>
          <p:nvPr/>
        </p:nvSpPr>
        <p:spPr bwMode="auto">
          <a:xfrm>
            <a:off x="3638218" y="3905051"/>
            <a:ext cx="1163075" cy="461665"/>
          </a:xfrm>
          <a:prstGeom prst="rect">
            <a:avLst/>
          </a:prstGeom>
          <a:noFill/>
          <a:ln w="9525">
            <a:noFill/>
            <a:miter lim="800000"/>
            <a:headEnd/>
            <a:tailEnd/>
          </a:ln>
          <a:effectLst/>
        </p:spPr>
        <p:txBody>
          <a:bodyPr wrap="none">
            <a:spAutoFit/>
          </a:bodyPr>
          <a:lstStyle/>
          <a:p>
            <a:pPr>
              <a:defRPr/>
            </a:pPr>
            <a:r>
              <a:rPr lang="en-US" dirty="0" err="1">
                <a:solidFill>
                  <a:schemeClr val="tx1"/>
                </a:solidFill>
                <a:effectLst/>
              </a:rPr>
              <a:t>Mafics</a:t>
            </a:r>
            <a:endParaRPr lang="en-US" dirty="0">
              <a:solidFill>
                <a:schemeClr val="tx1"/>
              </a:solidFill>
              <a:effectLst/>
            </a:endParaRPr>
          </a:p>
        </p:txBody>
      </p:sp>
      <p:sp>
        <p:nvSpPr>
          <p:cNvPr id="7" name="Line 11"/>
          <p:cNvSpPr>
            <a:spLocks noChangeShapeType="1"/>
          </p:cNvSpPr>
          <p:nvPr/>
        </p:nvSpPr>
        <p:spPr bwMode="auto">
          <a:xfrm flipV="1">
            <a:off x="4219752" y="3514724"/>
            <a:ext cx="285935" cy="398063"/>
          </a:xfrm>
          <a:prstGeom prst="line">
            <a:avLst/>
          </a:prstGeom>
          <a:noFill/>
          <a:ln w="38100">
            <a:solidFill>
              <a:schemeClr val="tx1"/>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a:p>
        </p:txBody>
      </p:sp>
      <p:sp>
        <p:nvSpPr>
          <p:cNvPr id="8" name="Line 11"/>
          <p:cNvSpPr>
            <a:spLocks noChangeShapeType="1"/>
          </p:cNvSpPr>
          <p:nvPr/>
        </p:nvSpPr>
        <p:spPr bwMode="auto">
          <a:xfrm flipV="1">
            <a:off x="4219756" y="2786805"/>
            <a:ext cx="3095443" cy="1125984"/>
          </a:xfrm>
          <a:prstGeom prst="line">
            <a:avLst/>
          </a:prstGeom>
          <a:noFill/>
          <a:ln w="38100">
            <a:solidFill>
              <a:schemeClr val="tx1"/>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a:p>
        </p:txBody>
      </p:sp>
      <p:sp>
        <p:nvSpPr>
          <p:cNvPr id="9" name="Line 12"/>
          <p:cNvSpPr>
            <a:spLocks noChangeShapeType="1"/>
          </p:cNvSpPr>
          <p:nvPr/>
        </p:nvSpPr>
        <p:spPr bwMode="auto">
          <a:xfrm flipH="1" flipV="1">
            <a:off x="1505133" y="3009900"/>
            <a:ext cx="2714622" cy="902889"/>
          </a:xfrm>
          <a:prstGeom prst="line">
            <a:avLst/>
          </a:prstGeom>
          <a:noFill/>
          <a:ln w="38100">
            <a:solidFill>
              <a:schemeClr val="tx1"/>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a:p>
        </p:txBody>
      </p:sp>
      <p:sp>
        <p:nvSpPr>
          <p:cNvPr id="10" name="Text Box 7"/>
          <p:cNvSpPr txBox="1">
            <a:spLocks noChangeArrowheads="1"/>
          </p:cNvSpPr>
          <p:nvPr/>
        </p:nvSpPr>
        <p:spPr bwMode="auto">
          <a:xfrm>
            <a:off x="558800" y="152400"/>
            <a:ext cx="3772956" cy="400110"/>
          </a:xfrm>
          <a:prstGeom prst="rect">
            <a:avLst/>
          </a:prstGeom>
          <a:noFill/>
          <a:ln w="9525">
            <a:noFill/>
            <a:miter lim="800000"/>
            <a:headEnd/>
            <a:tailEnd/>
          </a:ln>
          <a:effectLst/>
        </p:spPr>
        <p:txBody>
          <a:bodyPr wrap="none">
            <a:spAutoFit/>
          </a:bodyPr>
          <a:lstStyle/>
          <a:p>
            <a:pPr>
              <a:defRPr/>
            </a:pPr>
            <a:r>
              <a:rPr lang="en-US" sz="2000" dirty="0">
                <a:solidFill>
                  <a:schemeClr val="tx1"/>
                </a:solidFill>
                <a:effectLst>
                  <a:outerShdw blurRad="38100" dist="38100" dir="2700000" algn="tl">
                    <a:srgbClr val="FFFFFF"/>
                  </a:outerShdw>
                </a:effectLst>
              </a:rPr>
              <a:t>Turbidite (mostly greywacke)</a:t>
            </a:r>
          </a:p>
        </p:txBody>
      </p:sp>
      <p:sp>
        <p:nvSpPr>
          <p:cNvPr id="16" name="Line 12"/>
          <p:cNvSpPr>
            <a:spLocks noChangeShapeType="1"/>
          </p:cNvSpPr>
          <p:nvPr/>
        </p:nvSpPr>
        <p:spPr bwMode="auto">
          <a:xfrm flipH="1">
            <a:off x="752563" y="2143125"/>
            <a:ext cx="209461" cy="920154"/>
          </a:xfrm>
          <a:prstGeom prst="line">
            <a:avLst/>
          </a:prstGeom>
          <a:noFill/>
          <a:ln w="38100">
            <a:solidFill>
              <a:schemeClr val="tx1"/>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a:p>
        </p:txBody>
      </p:sp>
      <p:sp>
        <p:nvSpPr>
          <p:cNvPr id="11" name="Text Box 13"/>
          <p:cNvSpPr txBox="1">
            <a:spLocks noChangeArrowheads="1"/>
          </p:cNvSpPr>
          <p:nvPr/>
        </p:nvSpPr>
        <p:spPr bwMode="auto">
          <a:xfrm>
            <a:off x="6579444" y="4946994"/>
            <a:ext cx="1184941" cy="461665"/>
          </a:xfrm>
          <a:prstGeom prst="rect">
            <a:avLst/>
          </a:prstGeom>
          <a:noFill/>
          <a:ln w="9525">
            <a:noFill/>
            <a:miter lim="800000"/>
            <a:headEnd/>
            <a:tailEnd/>
          </a:ln>
          <a:effectLst/>
        </p:spPr>
        <p:txBody>
          <a:bodyPr wrap="none">
            <a:spAutoFit/>
          </a:bodyPr>
          <a:lstStyle/>
          <a:p>
            <a:pPr algn="ctr">
              <a:defRPr/>
            </a:pPr>
            <a:r>
              <a:rPr lang="en-US" dirty="0"/>
              <a:t>Mantle</a:t>
            </a:r>
          </a:p>
        </p:txBody>
      </p:sp>
      <p:sp>
        <p:nvSpPr>
          <p:cNvPr id="12" name="Text Box 15"/>
          <p:cNvSpPr txBox="1">
            <a:spLocks noChangeArrowheads="1"/>
          </p:cNvSpPr>
          <p:nvPr/>
        </p:nvSpPr>
        <p:spPr bwMode="auto">
          <a:xfrm>
            <a:off x="1002637" y="3905050"/>
            <a:ext cx="1184941" cy="461665"/>
          </a:xfrm>
          <a:prstGeom prst="rect">
            <a:avLst/>
          </a:prstGeom>
          <a:noFill/>
          <a:ln w="9525">
            <a:noFill/>
            <a:miter lim="800000"/>
            <a:headEnd/>
            <a:tailEnd/>
          </a:ln>
          <a:effectLst/>
        </p:spPr>
        <p:txBody>
          <a:bodyPr wrap="none">
            <a:spAutoFit/>
          </a:bodyPr>
          <a:lstStyle/>
          <a:p>
            <a:pPr algn="ctr">
              <a:defRPr/>
            </a:pPr>
            <a:r>
              <a:rPr lang="en-US" dirty="0"/>
              <a:t>Mantle</a:t>
            </a:r>
          </a:p>
        </p:txBody>
      </p:sp>
      <p:sp>
        <p:nvSpPr>
          <p:cNvPr id="13" name="Text Box 16"/>
          <p:cNvSpPr txBox="1">
            <a:spLocks noChangeArrowheads="1"/>
          </p:cNvSpPr>
          <p:nvPr/>
        </p:nvSpPr>
        <p:spPr bwMode="auto">
          <a:xfrm>
            <a:off x="6988175" y="1295400"/>
            <a:ext cx="2003425" cy="457200"/>
          </a:xfrm>
          <a:prstGeom prst="rect">
            <a:avLst/>
          </a:prstGeom>
          <a:noFill/>
          <a:ln w="9525">
            <a:noFill/>
            <a:miter lim="800000"/>
            <a:headEnd/>
            <a:tailEnd/>
          </a:ln>
          <a:effectLst/>
        </p:spPr>
        <p:txBody>
          <a:bodyPr wrap="none">
            <a:spAutoFit/>
          </a:bodyPr>
          <a:lstStyle/>
          <a:p>
            <a:pPr>
              <a:defRPr/>
            </a:pPr>
            <a:r>
              <a:rPr lang="en-US" dirty="0">
                <a:effectLst>
                  <a:outerShdw blurRad="38100" dist="38100" dir="2700000" algn="tl">
                    <a:srgbClr val="FFFFFF"/>
                  </a:outerShdw>
                </a:effectLst>
              </a:rPr>
              <a:t>Serpentinite</a:t>
            </a:r>
          </a:p>
        </p:txBody>
      </p:sp>
      <p:sp>
        <p:nvSpPr>
          <p:cNvPr id="17" name="Line 11"/>
          <p:cNvSpPr>
            <a:spLocks noChangeShapeType="1"/>
          </p:cNvSpPr>
          <p:nvPr/>
        </p:nvSpPr>
        <p:spPr bwMode="auto">
          <a:xfrm flipV="1">
            <a:off x="7191375" y="4343399"/>
            <a:ext cx="857249" cy="676275"/>
          </a:xfrm>
          <a:prstGeom prst="line">
            <a:avLst/>
          </a:prstGeom>
          <a:noFill/>
          <a:ln w="38100">
            <a:solidFill>
              <a:srgbClr val="FF3300"/>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a:p>
        </p:txBody>
      </p:sp>
      <p:sp>
        <p:nvSpPr>
          <p:cNvPr id="18" name="Line 11"/>
          <p:cNvSpPr>
            <a:spLocks noChangeShapeType="1"/>
          </p:cNvSpPr>
          <p:nvPr/>
        </p:nvSpPr>
        <p:spPr bwMode="auto">
          <a:xfrm flipH="1">
            <a:off x="7515224" y="1809750"/>
            <a:ext cx="428625" cy="1047749"/>
          </a:xfrm>
          <a:prstGeom prst="line">
            <a:avLst/>
          </a:prstGeom>
          <a:noFill/>
          <a:ln w="38100">
            <a:solidFill>
              <a:srgbClr val="FF0000"/>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a:p>
        </p:txBody>
      </p:sp>
      <p:sp>
        <p:nvSpPr>
          <p:cNvPr id="20" name="Line 11"/>
          <p:cNvSpPr>
            <a:spLocks noChangeShapeType="1"/>
          </p:cNvSpPr>
          <p:nvPr/>
        </p:nvSpPr>
        <p:spPr bwMode="auto">
          <a:xfrm>
            <a:off x="7943847" y="1809750"/>
            <a:ext cx="257177" cy="2362200"/>
          </a:xfrm>
          <a:prstGeom prst="line">
            <a:avLst/>
          </a:prstGeom>
          <a:noFill/>
          <a:ln w="38100">
            <a:solidFill>
              <a:srgbClr val="FF0000"/>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a:p>
        </p:txBody>
      </p:sp>
    </p:spTree>
    <p:extLst>
      <p:ext uri="{BB962C8B-B14F-4D97-AF65-F5344CB8AC3E}">
        <p14:creationId xmlns:p14="http://schemas.microsoft.com/office/powerpoint/2010/main" val="2404747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71720" name="Text Box 8"/>
          <p:cNvSpPr txBox="1">
            <a:spLocks noChangeArrowheads="1"/>
          </p:cNvSpPr>
          <p:nvPr/>
        </p:nvSpPr>
        <p:spPr bwMode="auto">
          <a:xfrm>
            <a:off x="33935" y="1127462"/>
            <a:ext cx="1989530" cy="1015663"/>
          </a:xfrm>
          <a:prstGeom prst="rect">
            <a:avLst/>
          </a:prstGeom>
          <a:noFill/>
          <a:ln w="9525">
            <a:noFill/>
            <a:miter lim="800000"/>
            <a:headEnd/>
            <a:tailEnd/>
          </a:ln>
          <a:effectLst/>
        </p:spPr>
        <p:txBody>
          <a:bodyPr wrap="square" anchor="ctr" anchorCtr="1">
            <a:spAutoFit/>
          </a:bodyPr>
          <a:lstStyle/>
          <a:p>
            <a:pPr algn="ctr">
              <a:defRPr/>
            </a:pPr>
            <a:r>
              <a:rPr lang="en-US" sz="2000" dirty="0">
                <a:solidFill>
                  <a:schemeClr val="tx1"/>
                </a:solidFill>
                <a:effectLst>
                  <a:outerShdw blurRad="38100" dist="38100" dir="2700000" algn="tl">
                    <a:srgbClr val="FFFFFF"/>
                  </a:outerShdw>
                </a:effectLst>
              </a:rPr>
              <a:t>Pelagic</a:t>
            </a:r>
          </a:p>
          <a:p>
            <a:pPr algn="ctr">
              <a:defRPr/>
            </a:pPr>
            <a:r>
              <a:rPr lang="en-US" sz="2000" dirty="0">
                <a:solidFill>
                  <a:schemeClr val="tx1"/>
                </a:solidFill>
                <a:effectLst>
                  <a:outerShdw blurRad="38100" dist="38100" dir="2700000" algn="tl">
                    <a:srgbClr val="FFFFFF"/>
                  </a:outerShdw>
                </a:effectLst>
              </a:rPr>
              <a:t>sediment (mostly chert)</a:t>
            </a:r>
          </a:p>
        </p:txBody>
      </p:sp>
      <p:sp>
        <p:nvSpPr>
          <p:cNvPr id="6" name="Text Box 10"/>
          <p:cNvSpPr txBox="1">
            <a:spLocks noChangeArrowheads="1"/>
          </p:cNvSpPr>
          <p:nvPr/>
        </p:nvSpPr>
        <p:spPr bwMode="auto">
          <a:xfrm>
            <a:off x="3638218" y="3905051"/>
            <a:ext cx="1163075" cy="461665"/>
          </a:xfrm>
          <a:prstGeom prst="rect">
            <a:avLst/>
          </a:prstGeom>
          <a:noFill/>
          <a:ln w="9525">
            <a:noFill/>
            <a:miter lim="800000"/>
            <a:headEnd/>
            <a:tailEnd/>
          </a:ln>
          <a:effectLst/>
        </p:spPr>
        <p:txBody>
          <a:bodyPr wrap="none">
            <a:spAutoFit/>
          </a:bodyPr>
          <a:lstStyle/>
          <a:p>
            <a:pPr>
              <a:defRPr/>
            </a:pPr>
            <a:r>
              <a:rPr lang="en-US" dirty="0" err="1">
                <a:solidFill>
                  <a:schemeClr val="tx1"/>
                </a:solidFill>
                <a:effectLst/>
              </a:rPr>
              <a:t>Mafics</a:t>
            </a:r>
            <a:endParaRPr lang="en-US" dirty="0">
              <a:solidFill>
                <a:schemeClr val="tx1"/>
              </a:solidFill>
              <a:effectLst/>
            </a:endParaRPr>
          </a:p>
        </p:txBody>
      </p:sp>
      <p:sp>
        <p:nvSpPr>
          <p:cNvPr id="7" name="Line 11"/>
          <p:cNvSpPr>
            <a:spLocks noChangeShapeType="1"/>
          </p:cNvSpPr>
          <p:nvPr/>
        </p:nvSpPr>
        <p:spPr bwMode="auto">
          <a:xfrm flipV="1">
            <a:off x="4219752" y="3514724"/>
            <a:ext cx="285935" cy="398063"/>
          </a:xfrm>
          <a:prstGeom prst="line">
            <a:avLst/>
          </a:prstGeom>
          <a:noFill/>
          <a:ln w="38100">
            <a:solidFill>
              <a:schemeClr val="tx1"/>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a:p>
        </p:txBody>
      </p:sp>
      <p:sp>
        <p:nvSpPr>
          <p:cNvPr id="8" name="Line 11"/>
          <p:cNvSpPr>
            <a:spLocks noChangeShapeType="1"/>
          </p:cNvSpPr>
          <p:nvPr/>
        </p:nvSpPr>
        <p:spPr bwMode="auto">
          <a:xfrm flipV="1">
            <a:off x="4219756" y="2786805"/>
            <a:ext cx="3095443" cy="1125984"/>
          </a:xfrm>
          <a:prstGeom prst="line">
            <a:avLst/>
          </a:prstGeom>
          <a:noFill/>
          <a:ln w="38100">
            <a:solidFill>
              <a:schemeClr val="tx1"/>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a:p>
        </p:txBody>
      </p:sp>
      <p:sp>
        <p:nvSpPr>
          <p:cNvPr id="9" name="Line 12"/>
          <p:cNvSpPr>
            <a:spLocks noChangeShapeType="1"/>
          </p:cNvSpPr>
          <p:nvPr/>
        </p:nvSpPr>
        <p:spPr bwMode="auto">
          <a:xfrm flipH="1" flipV="1">
            <a:off x="1505133" y="3009900"/>
            <a:ext cx="2714622" cy="902889"/>
          </a:xfrm>
          <a:prstGeom prst="line">
            <a:avLst/>
          </a:prstGeom>
          <a:noFill/>
          <a:ln w="38100">
            <a:solidFill>
              <a:schemeClr val="tx1"/>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a:p>
        </p:txBody>
      </p:sp>
      <p:sp>
        <p:nvSpPr>
          <p:cNvPr id="10" name="Text Box 7"/>
          <p:cNvSpPr txBox="1">
            <a:spLocks noChangeArrowheads="1"/>
          </p:cNvSpPr>
          <p:nvPr/>
        </p:nvSpPr>
        <p:spPr bwMode="auto">
          <a:xfrm>
            <a:off x="558800" y="152400"/>
            <a:ext cx="3772956" cy="400110"/>
          </a:xfrm>
          <a:prstGeom prst="rect">
            <a:avLst/>
          </a:prstGeom>
          <a:noFill/>
          <a:ln w="9525">
            <a:noFill/>
            <a:miter lim="800000"/>
            <a:headEnd/>
            <a:tailEnd/>
          </a:ln>
          <a:effectLst/>
        </p:spPr>
        <p:txBody>
          <a:bodyPr wrap="none">
            <a:spAutoFit/>
          </a:bodyPr>
          <a:lstStyle/>
          <a:p>
            <a:pPr>
              <a:defRPr/>
            </a:pPr>
            <a:r>
              <a:rPr lang="en-US" sz="2000" dirty="0">
                <a:solidFill>
                  <a:schemeClr val="tx1"/>
                </a:solidFill>
                <a:effectLst>
                  <a:outerShdw blurRad="38100" dist="38100" dir="2700000" algn="tl">
                    <a:srgbClr val="FFFFFF"/>
                  </a:outerShdw>
                </a:effectLst>
              </a:rPr>
              <a:t>Turbidite (mostly greywacke)</a:t>
            </a:r>
          </a:p>
        </p:txBody>
      </p:sp>
      <p:sp>
        <p:nvSpPr>
          <p:cNvPr id="16" name="Line 12"/>
          <p:cNvSpPr>
            <a:spLocks noChangeShapeType="1"/>
          </p:cNvSpPr>
          <p:nvPr/>
        </p:nvSpPr>
        <p:spPr bwMode="auto">
          <a:xfrm flipH="1">
            <a:off x="752563" y="2143125"/>
            <a:ext cx="209461" cy="920154"/>
          </a:xfrm>
          <a:prstGeom prst="line">
            <a:avLst/>
          </a:prstGeom>
          <a:noFill/>
          <a:ln w="38100">
            <a:solidFill>
              <a:schemeClr val="tx1"/>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a:p>
        </p:txBody>
      </p:sp>
      <p:sp>
        <p:nvSpPr>
          <p:cNvPr id="11" name="Text Box 13"/>
          <p:cNvSpPr txBox="1">
            <a:spLocks noChangeArrowheads="1"/>
          </p:cNvSpPr>
          <p:nvPr/>
        </p:nvSpPr>
        <p:spPr bwMode="auto">
          <a:xfrm>
            <a:off x="6579444" y="4946994"/>
            <a:ext cx="1184941" cy="461665"/>
          </a:xfrm>
          <a:prstGeom prst="rect">
            <a:avLst/>
          </a:prstGeom>
          <a:noFill/>
          <a:ln w="9525">
            <a:noFill/>
            <a:miter lim="800000"/>
            <a:headEnd/>
            <a:tailEnd/>
          </a:ln>
          <a:effectLst/>
        </p:spPr>
        <p:txBody>
          <a:bodyPr wrap="none">
            <a:spAutoFit/>
          </a:bodyPr>
          <a:lstStyle/>
          <a:p>
            <a:pPr algn="ctr">
              <a:defRPr/>
            </a:pPr>
            <a:r>
              <a:rPr lang="en-US" dirty="0">
                <a:solidFill>
                  <a:schemeClr val="tx1"/>
                </a:solidFill>
              </a:rPr>
              <a:t>Mantle</a:t>
            </a:r>
          </a:p>
        </p:txBody>
      </p:sp>
      <p:sp>
        <p:nvSpPr>
          <p:cNvPr id="12" name="Text Box 15"/>
          <p:cNvSpPr txBox="1">
            <a:spLocks noChangeArrowheads="1"/>
          </p:cNvSpPr>
          <p:nvPr/>
        </p:nvSpPr>
        <p:spPr bwMode="auto">
          <a:xfrm>
            <a:off x="1002637" y="3905050"/>
            <a:ext cx="1184941" cy="461665"/>
          </a:xfrm>
          <a:prstGeom prst="rect">
            <a:avLst/>
          </a:prstGeom>
          <a:noFill/>
          <a:ln w="9525">
            <a:noFill/>
            <a:miter lim="800000"/>
            <a:headEnd/>
            <a:tailEnd/>
          </a:ln>
          <a:effectLst/>
        </p:spPr>
        <p:txBody>
          <a:bodyPr wrap="none">
            <a:spAutoFit/>
          </a:bodyPr>
          <a:lstStyle/>
          <a:p>
            <a:pPr algn="ctr">
              <a:defRPr/>
            </a:pPr>
            <a:r>
              <a:rPr lang="en-US" dirty="0">
                <a:solidFill>
                  <a:schemeClr val="tx1"/>
                </a:solidFill>
              </a:rPr>
              <a:t>Mantle</a:t>
            </a:r>
          </a:p>
        </p:txBody>
      </p:sp>
      <p:sp>
        <p:nvSpPr>
          <p:cNvPr id="13" name="Text Box 16"/>
          <p:cNvSpPr txBox="1">
            <a:spLocks noChangeArrowheads="1"/>
          </p:cNvSpPr>
          <p:nvPr/>
        </p:nvSpPr>
        <p:spPr bwMode="auto">
          <a:xfrm>
            <a:off x="6988175" y="1295400"/>
            <a:ext cx="2003425" cy="457200"/>
          </a:xfrm>
          <a:prstGeom prst="rect">
            <a:avLst/>
          </a:prstGeom>
          <a:noFill/>
          <a:ln w="9525">
            <a:noFill/>
            <a:miter lim="800000"/>
            <a:headEnd/>
            <a:tailEnd/>
          </a:ln>
          <a:effectLst/>
        </p:spPr>
        <p:txBody>
          <a:bodyPr wrap="none">
            <a:spAutoFit/>
          </a:bodyPr>
          <a:lstStyle/>
          <a:p>
            <a:pPr>
              <a:defRPr/>
            </a:pPr>
            <a:r>
              <a:rPr lang="en-US" dirty="0">
                <a:solidFill>
                  <a:schemeClr val="tx1"/>
                </a:solidFill>
                <a:effectLst>
                  <a:outerShdw blurRad="38100" dist="38100" dir="2700000" algn="tl">
                    <a:srgbClr val="FFFFFF"/>
                  </a:outerShdw>
                </a:effectLst>
              </a:rPr>
              <a:t>Serpentinite</a:t>
            </a:r>
          </a:p>
        </p:txBody>
      </p:sp>
      <p:sp>
        <p:nvSpPr>
          <p:cNvPr id="17" name="Line 11"/>
          <p:cNvSpPr>
            <a:spLocks noChangeShapeType="1"/>
          </p:cNvSpPr>
          <p:nvPr/>
        </p:nvSpPr>
        <p:spPr bwMode="auto">
          <a:xfrm flipV="1">
            <a:off x="7191375" y="4343399"/>
            <a:ext cx="857249" cy="676275"/>
          </a:xfrm>
          <a:prstGeom prst="line">
            <a:avLst/>
          </a:prstGeom>
          <a:noFill/>
          <a:ln w="38100">
            <a:solidFill>
              <a:schemeClr val="tx1"/>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dirty="0"/>
          </a:p>
        </p:txBody>
      </p:sp>
      <p:sp>
        <p:nvSpPr>
          <p:cNvPr id="18" name="Line 11"/>
          <p:cNvSpPr>
            <a:spLocks noChangeShapeType="1"/>
          </p:cNvSpPr>
          <p:nvPr/>
        </p:nvSpPr>
        <p:spPr bwMode="auto">
          <a:xfrm flipH="1">
            <a:off x="7515224" y="1809750"/>
            <a:ext cx="428625" cy="1047749"/>
          </a:xfrm>
          <a:prstGeom prst="line">
            <a:avLst/>
          </a:prstGeom>
          <a:noFill/>
          <a:ln w="38100">
            <a:solidFill>
              <a:schemeClr val="tx1"/>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a:p>
        </p:txBody>
      </p:sp>
      <p:sp>
        <p:nvSpPr>
          <p:cNvPr id="20" name="Line 11"/>
          <p:cNvSpPr>
            <a:spLocks noChangeShapeType="1"/>
          </p:cNvSpPr>
          <p:nvPr/>
        </p:nvSpPr>
        <p:spPr bwMode="auto">
          <a:xfrm>
            <a:off x="7943847" y="1809750"/>
            <a:ext cx="257177" cy="2362200"/>
          </a:xfrm>
          <a:prstGeom prst="line">
            <a:avLst/>
          </a:prstGeom>
          <a:noFill/>
          <a:ln w="38100">
            <a:solidFill>
              <a:schemeClr val="tx1"/>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a:p>
        </p:txBody>
      </p:sp>
      <p:sp>
        <p:nvSpPr>
          <p:cNvPr id="21" name="Text Box 21"/>
          <p:cNvSpPr txBox="1">
            <a:spLocks noChangeArrowheads="1"/>
          </p:cNvSpPr>
          <p:nvPr/>
        </p:nvSpPr>
        <p:spPr bwMode="auto">
          <a:xfrm>
            <a:off x="4962525" y="1371600"/>
            <a:ext cx="1438275" cy="457200"/>
          </a:xfrm>
          <a:prstGeom prst="rect">
            <a:avLst/>
          </a:prstGeom>
          <a:noFill/>
          <a:ln w="9525">
            <a:noFill/>
            <a:miter lim="800000"/>
            <a:headEnd/>
            <a:tailEnd/>
          </a:ln>
        </p:spPr>
        <p:txBody>
          <a:bodyPr wrap="none">
            <a:spAutoFit/>
          </a:bodyPr>
          <a:lstStyle/>
          <a:p>
            <a:r>
              <a:rPr lang="en-US" dirty="0">
                <a:effectLst/>
              </a:rPr>
              <a:t>Mélange</a:t>
            </a:r>
          </a:p>
        </p:txBody>
      </p:sp>
      <p:sp>
        <p:nvSpPr>
          <p:cNvPr id="22" name="Line 22"/>
          <p:cNvSpPr>
            <a:spLocks noChangeShapeType="1"/>
          </p:cNvSpPr>
          <p:nvPr/>
        </p:nvSpPr>
        <p:spPr bwMode="auto">
          <a:xfrm>
            <a:off x="5867400" y="1828800"/>
            <a:ext cx="990600" cy="1828800"/>
          </a:xfrm>
          <a:prstGeom prst="line">
            <a:avLst/>
          </a:prstGeom>
          <a:noFill/>
          <a:ln w="41275">
            <a:solidFill>
              <a:srgbClr val="FF3300"/>
            </a:solidFill>
            <a:round/>
            <a:headEnd/>
            <a:tailEnd type="triangle" w="med" len="med"/>
          </a:ln>
          <a:effectLst>
            <a:outerShdw blurRad="50800" dist="38100" algn="l" rotWithShape="0">
              <a:prstClr val="black">
                <a:alpha val="40000"/>
              </a:prstClr>
            </a:outerShdw>
          </a:effectLst>
        </p:spPr>
        <p:txBody>
          <a:bodyPr/>
          <a:lstStyle/>
          <a:p>
            <a:pPr>
              <a:defRPr/>
            </a:pPr>
            <a:endParaRPr lang="en-US"/>
          </a:p>
        </p:txBody>
      </p:sp>
    </p:spTree>
    <p:extLst>
      <p:ext uri="{BB962C8B-B14F-4D97-AF65-F5344CB8AC3E}">
        <p14:creationId xmlns:p14="http://schemas.microsoft.com/office/powerpoint/2010/main" val="9110620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hert melange"/>
          <p:cNvPicPr>
            <a:picLocks noChangeAspect="1" noChangeArrowheads="1"/>
          </p:cNvPicPr>
          <p:nvPr/>
        </p:nvPicPr>
        <p:blipFill>
          <a:blip r:embed="rId3" cstate="print"/>
          <a:srcRect/>
          <a:stretch>
            <a:fillRect/>
          </a:stretch>
        </p:blipFill>
        <p:spPr bwMode="auto">
          <a:xfrm>
            <a:off x="0" y="0"/>
            <a:ext cx="9144000" cy="6229350"/>
          </a:xfrm>
          <a:prstGeom prst="rect">
            <a:avLst/>
          </a:prstGeom>
          <a:noFill/>
          <a:ln w="9525">
            <a:noFill/>
            <a:miter lim="800000"/>
            <a:headEnd/>
            <a:tailEnd/>
          </a:ln>
        </p:spPr>
      </p:pic>
      <p:sp>
        <p:nvSpPr>
          <p:cNvPr id="76803" name="Text Box 3"/>
          <p:cNvSpPr txBox="1">
            <a:spLocks noChangeArrowheads="1"/>
          </p:cNvSpPr>
          <p:nvPr/>
        </p:nvSpPr>
        <p:spPr bwMode="auto">
          <a:xfrm>
            <a:off x="0" y="6278563"/>
            <a:ext cx="9144000" cy="579437"/>
          </a:xfrm>
          <a:prstGeom prst="rect">
            <a:avLst/>
          </a:prstGeom>
          <a:noFill/>
          <a:ln w="38100">
            <a:noFill/>
            <a:miter lim="800000"/>
            <a:headEnd/>
            <a:tailEnd/>
          </a:ln>
        </p:spPr>
        <p:txBody>
          <a:bodyPr>
            <a:spAutoFit/>
          </a:bodyPr>
          <a:lstStyle/>
          <a:p>
            <a:pPr algn="ctr"/>
            <a:r>
              <a:rPr lang="en-US" sz="3200" b="1">
                <a:solidFill>
                  <a:schemeClr val="bg1"/>
                </a:solidFill>
                <a:effectLst/>
                <a:latin typeface="Arial" charset="0"/>
              </a:rPr>
              <a:t>Mélange close-up</a:t>
            </a:r>
          </a:p>
        </p:txBody>
      </p:sp>
      <p:sp>
        <p:nvSpPr>
          <p:cNvPr id="76804" name="Text Box 4"/>
          <p:cNvSpPr txBox="1">
            <a:spLocks noChangeArrowheads="1"/>
          </p:cNvSpPr>
          <p:nvPr/>
        </p:nvSpPr>
        <p:spPr bwMode="auto">
          <a:xfrm>
            <a:off x="6705600" y="5105400"/>
            <a:ext cx="2209800" cy="946150"/>
          </a:xfrm>
          <a:prstGeom prst="rect">
            <a:avLst/>
          </a:prstGeom>
          <a:noFill/>
          <a:ln w="38100">
            <a:noFill/>
            <a:miter lim="800000"/>
            <a:headEnd/>
            <a:tailEnd/>
          </a:ln>
        </p:spPr>
        <p:txBody>
          <a:bodyPr>
            <a:spAutoFit/>
          </a:bodyPr>
          <a:lstStyle/>
          <a:p>
            <a:pPr algn="ctr">
              <a:spcBef>
                <a:spcPct val="50000"/>
              </a:spcBef>
            </a:pPr>
            <a:r>
              <a:rPr lang="en-US" sz="2800" b="1" dirty="0">
                <a:solidFill>
                  <a:schemeClr val="bg1"/>
                </a:solidFill>
                <a:latin typeface="Arial" charset="0"/>
              </a:rPr>
              <a:t>Greenstone (basalt)</a:t>
            </a:r>
          </a:p>
        </p:txBody>
      </p:sp>
      <p:sp>
        <p:nvSpPr>
          <p:cNvPr id="237573" name="Line 5"/>
          <p:cNvSpPr>
            <a:spLocks noChangeShapeType="1"/>
          </p:cNvSpPr>
          <p:nvPr/>
        </p:nvSpPr>
        <p:spPr bwMode="auto">
          <a:xfrm flipH="1" flipV="1">
            <a:off x="5410200" y="5334000"/>
            <a:ext cx="1447800" cy="304800"/>
          </a:xfrm>
          <a:prstGeom prst="line">
            <a:avLst/>
          </a:prstGeom>
          <a:noFill/>
          <a:ln w="38100">
            <a:solidFill>
              <a:srgbClr val="FF0000"/>
            </a:solidFill>
            <a:round/>
            <a:headEnd/>
            <a:tailEnd type="triangle" w="med" len="med"/>
          </a:ln>
          <a:effectLst/>
        </p:spPr>
        <p:txBody>
          <a:bodyPr/>
          <a:lstStyle/>
          <a:p>
            <a:pPr>
              <a:defRPr/>
            </a:pPr>
            <a:endParaRPr lang="en-US"/>
          </a:p>
        </p:txBody>
      </p:sp>
      <p:sp>
        <p:nvSpPr>
          <p:cNvPr id="237574" name="Line 6"/>
          <p:cNvSpPr>
            <a:spLocks noChangeShapeType="1"/>
          </p:cNvSpPr>
          <p:nvPr/>
        </p:nvSpPr>
        <p:spPr bwMode="auto">
          <a:xfrm flipV="1">
            <a:off x="2514600" y="5715000"/>
            <a:ext cx="1219200" cy="0"/>
          </a:xfrm>
          <a:prstGeom prst="line">
            <a:avLst/>
          </a:prstGeom>
          <a:noFill/>
          <a:ln w="38100">
            <a:solidFill>
              <a:srgbClr val="FF0000"/>
            </a:solidFill>
            <a:round/>
            <a:headEnd/>
            <a:tailEnd type="triangle" w="med" len="med"/>
          </a:ln>
          <a:effectLst/>
        </p:spPr>
        <p:txBody>
          <a:bodyPr/>
          <a:lstStyle/>
          <a:p>
            <a:pPr>
              <a:defRPr/>
            </a:pPr>
            <a:endParaRPr lang="en-US"/>
          </a:p>
        </p:txBody>
      </p:sp>
      <p:sp>
        <p:nvSpPr>
          <p:cNvPr id="76807" name="Text Box 7"/>
          <p:cNvSpPr txBox="1">
            <a:spLocks noChangeArrowheads="1"/>
          </p:cNvSpPr>
          <p:nvPr/>
        </p:nvSpPr>
        <p:spPr bwMode="auto">
          <a:xfrm>
            <a:off x="381000" y="5410200"/>
            <a:ext cx="2362200" cy="519113"/>
          </a:xfrm>
          <a:prstGeom prst="rect">
            <a:avLst/>
          </a:prstGeom>
          <a:noFill/>
          <a:ln w="38100">
            <a:noFill/>
            <a:miter lim="800000"/>
            <a:headEnd/>
            <a:tailEnd/>
          </a:ln>
        </p:spPr>
        <p:txBody>
          <a:bodyPr>
            <a:spAutoFit/>
          </a:bodyPr>
          <a:lstStyle/>
          <a:p>
            <a:pPr algn="ctr">
              <a:spcBef>
                <a:spcPct val="50000"/>
              </a:spcBef>
            </a:pPr>
            <a:r>
              <a:rPr lang="en-US" sz="2800" b="1" dirty="0">
                <a:solidFill>
                  <a:schemeClr val="bg1"/>
                </a:solidFill>
                <a:latin typeface="Arial" charset="0"/>
              </a:rPr>
              <a:t>Sandstone</a:t>
            </a:r>
          </a:p>
        </p:txBody>
      </p:sp>
      <p:sp>
        <p:nvSpPr>
          <p:cNvPr id="76808" name="Text Box 8"/>
          <p:cNvSpPr txBox="1">
            <a:spLocks noChangeArrowheads="1"/>
          </p:cNvSpPr>
          <p:nvPr/>
        </p:nvSpPr>
        <p:spPr bwMode="auto">
          <a:xfrm>
            <a:off x="228600" y="1828800"/>
            <a:ext cx="2209800" cy="946150"/>
          </a:xfrm>
          <a:prstGeom prst="rect">
            <a:avLst/>
          </a:prstGeom>
          <a:noFill/>
          <a:ln w="38100">
            <a:noFill/>
            <a:miter lim="800000"/>
            <a:headEnd/>
            <a:tailEnd/>
          </a:ln>
        </p:spPr>
        <p:txBody>
          <a:bodyPr>
            <a:spAutoFit/>
          </a:bodyPr>
          <a:lstStyle/>
          <a:p>
            <a:pPr algn="ctr">
              <a:spcBef>
                <a:spcPct val="50000"/>
              </a:spcBef>
            </a:pPr>
            <a:r>
              <a:rPr lang="en-US" sz="2800" b="1" dirty="0">
                <a:solidFill>
                  <a:schemeClr val="bg1"/>
                </a:solidFill>
                <a:latin typeface="Arial" charset="0"/>
              </a:rPr>
              <a:t>Argillite (clay shale)</a:t>
            </a:r>
          </a:p>
        </p:txBody>
      </p:sp>
      <p:sp>
        <p:nvSpPr>
          <p:cNvPr id="237577" name="Line 9"/>
          <p:cNvSpPr>
            <a:spLocks noChangeShapeType="1"/>
          </p:cNvSpPr>
          <p:nvPr/>
        </p:nvSpPr>
        <p:spPr bwMode="auto">
          <a:xfrm>
            <a:off x="1524000" y="2743200"/>
            <a:ext cx="1143000" cy="838200"/>
          </a:xfrm>
          <a:prstGeom prst="line">
            <a:avLst/>
          </a:prstGeom>
          <a:noFill/>
          <a:ln w="38100">
            <a:solidFill>
              <a:srgbClr val="FF0000"/>
            </a:solidFill>
            <a:round/>
            <a:headEnd/>
            <a:tailEnd type="triangle" w="med" len="med"/>
          </a:ln>
          <a:effectLst/>
        </p:spPr>
        <p:txBody>
          <a:bodyPr/>
          <a:lstStyle/>
          <a:p>
            <a:pPr>
              <a:defRPr/>
            </a:pP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Melange knockers"/>
          <p:cNvPicPr>
            <a:picLocks noChangeAspect="1" noChangeArrowheads="1"/>
          </p:cNvPicPr>
          <p:nvPr/>
        </p:nvPicPr>
        <p:blipFill>
          <a:blip r:embed="rId3" cstate="print"/>
          <a:srcRect/>
          <a:stretch>
            <a:fillRect/>
          </a:stretch>
        </p:blipFill>
        <p:spPr bwMode="auto">
          <a:xfrm>
            <a:off x="0" y="1295400"/>
            <a:ext cx="9144000" cy="4086225"/>
          </a:xfrm>
          <a:prstGeom prst="rect">
            <a:avLst/>
          </a:prstGeom>
          <a:noFill/>
          <a:ln w="9525">
            <a:noFill/>
            <a:miter lim="800000"/>
            <a:headEnd/>
            <a:tailEnd/>
          </a:ln>
        </p:spPr>
      </p:pic>
      <p:sp>
        <p:nvSpPr>
          <p:cNvPr id="77827" name="Text Box 3"/>
          <p:cNvSpPr txBox="1">
            <a:spLocks noChangeArrowheads="1"/>
          </p:cNvSpPr>
          <p:nvPr/>
        </p:nvSpPr>
        <p:spPr bwMode="auto">
          <a:xfrm>
            <a:off x="0" y="5715000"/>
            <a:ext cx="9144000" cy="519113"/>
          </a:xfrm>
          <a:prstGeom prst="rect">
            <a:avLst/>
          </a:prstGeom>
          <a:noFill/>
          <a:ln w="38100">
            <a:noFill/>
            <a:miter lim="800000"/>
            <a:headEnd/>
            <a:tailEnd/>
          </a:ln>
        </p:spPr>
        <p:txBody>
          <a:bodyPr>
            <a:spAutoFit/>
          </a:bodyPr>
          <a:lstStyle/>
          <a:p>
            <a:pPr algn="ctr">
              <a:spcBef>
                <a:spcPct val="50000"/>
              </a:spcBef>
            </a:pPr>
            <a:r>
              <a:rPr lang="en-US" sz="2800" b="1" dirty="0">
                <a:solidFill>
                  <a:schemeClr val="bg1"/>
                </a:solidFill>
                <a:effectLst/>
                <a:latin typeface="Arial" charset="0"/>
              </a:rPr>
              <a:t>Massive greywacke or chert “knockers” in mélange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little harbo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Line 2"/>
          <p:cNvSpPr>
            <a:spLocks noChangeShapeType="1"/>
          </p:cNvSpPr>
          <p:nvPr/>
        </p:nvSpPr>
        <p:spPr bwMode="auto">
          <a:xfrm flipV="1">
            <a:off x="4800600" y="3657600"/>
            <a:ext cx="1371600" cy="1981200"/>
          </a:xfrm>
          <a:prstGeom prst="line">
            <a:avLst/>
          </a:prstGeom>
          <a:noFill/>
          <a:ln w="38100">
            <a:solidFill>
              <a:schemeClr val="tx1"/>
            </a:solidFill>
            <a:round/>
            <a:headEnd/>
            <a:tailEnd type="triangle" w="med" len="med"/>
          </a:ln>
          <a:effectLst/>
        </p:spPr>
        <p:txBody>
          <a:bodyPr/>
          <a:lstStyle/>
          <a:p>
            <a:pPr>
              <a:defRPr/>
            </a:pPr>
            <a:endParaRPr lang="en-US"/>
          </a:p>
        </p:txBody>
      </p:sp>
      <p:sp>
        <p:nvSpPr>
          <p:cNvPr id="337923" name="Line 3"/>
          <p:cNvSpPr>
            <a:spLocks noChangeShapeType="1"/>
          </p:cNvSpPr>
          <p:nvPr/>
        </p:nvSpPr>
        <p:spPr bwMode="auto">
          <a:xfrm flipV="1">
            <a:off x="6629400" y="3657600"/>
            <a:ext cx="1676400" cy="1524000"/>
          </a:xfrm>
          <a:prstGeom prst="line">
            <a:avLst/>
          </a:prstGeom>
          <a:noFill/>
          <a:ln w="38100">
            <a:solidFill>
              <a:schemeClr val="tx1"/>
            </a:solidFill>
            <a:round/>
            <a:headEnd/>
            <a:tailEnd type="triangle" w="med" len="med"/>
          </a:ln>
          <a:effectLst/>
        </p:spPr>
        <p:txBody>
          <a:bodyPr/>
          <a:lstStyle/>
          <a:p>
            <a:pPr>
              <a:defRPr/>
            </a:pPr>
            <a:endParaRPr lang="en-US"/>
          </a:p>
        </p:txBody>
      </p:sp>
      <p:sp>
        <p:nvSpPr>
          <p:cNvPr id="33796" name="Text Box 4"/>
          <p:cNvSpPr txBox="1">
            <a:spLocks noChangeArrowheads="1"/>
          </p:cNvSpPr>
          <p:nvPr/>
        </p:nvSpPr>
        <p:spPr bwMode="auto">
          <a:xfrm>
            <a:off x="3429000" y="5562600"/>
            <a:ext cx="2667000" cy="519113"/>
          </a:xfrm>
          <a:prstGeom prst="rect">
            <a:avLst/>
          </a:prstGeom>
          <a:noFill/>
          <a:ln w="38100">
            <a:noFill/>
            <a:miter lim="800000"/>
            <a:headEnd/>
            <a:tailEnd/>
          </a:ln>
        </p:spPr>
        <p:txBody>
          <a:bodyPr>
            <a:spAutoFit/>
          </a:bodyPr>
          <a:lstStyle/>
          <a:p>
            <a:pPr algn="ctr">
              <a:spcBef>
                <a:spcPct val="50000"/>
              </a:spcBef>
            </a:pPr>
            <a:r>
              <a:rPr lang="en-US" sz="2800" b="1">
                <a:solidFill>
                  <a:schemeClr val="tx1"/>
                </a:solidFill>
                <a:effectLst/>
                <a:latin typeface="Arial" charset="0"/>
              </a:rPr>
              <a:t>Mélange</a:t>
            </a:r>
          </a:p>
        </p:txBody>
      </p:sp>
      <p:sp>
        <p:nvSpPr>
          <p:cNvPr id="33797" name="Text Box 5"/>
          <p:cNvSpPr txBox="1">
            <a:spLocks noChangeArrowheads="1"/>
          </p:cNvSpPr>
          <p:nvPr/>
        </p:nvSpPr>
        <p:spPr bwMode="auto">
          <a:xfrm>
            <a:off x="5334000" y="5105400"/>
            <a:ext cx="2667000" cy="519113"/>
          </a:xfrm>
          <a:prstGeom prst="rect">
            <a:avLst/>
          </a:prstGeom>
          <a:noFill/>
          <a:ln w="38100">
            <a:noFill/>
            <a:miter lim="800000"/>
            <a:headEnd/>
            <a:tailEnd/>
          </a:ln>
        </p:spPr>
        <p:txBody>
          <a:bodyPr>
            <a:spAutoFit/>
          </a:bodyPr>
          <a:lstStyle/>
          <a:p>
            <a:pPr algn="ctr">
              <a:spcBef>
                <a:spcPct val="50000"/>
              </a:spcBef>
            </a:pPr>
            <a:r>
              <a:rPr lang="en-US" sz="2800" b="1">
                <a:solidFill>
                  <a:schemeClr val="tx1"/>
                </a:solidFill>
                <a:effectLst/>
                <a:latin typeface="Arial" charset="0"/>
              </a:rPr>
              <a:t>Klamath?</a:t>
            </a:r>
          </a:p>
        </p:txBody>
      </p:sp>
      <p:pic>
        <p:nvPicPr>
          <p:cNvPr id="33798" name="Picture 6" descr="accretionary wedge4"/>
          <p:cNvPicPr>
            <a:picLocks noChangeAspect="1" noChangeArrowheads="1"/>
          </p:cNvPicPr>
          <p:nvPr/>
        </p:nvPicPr>
        <p:blipFill>
          <a:blip r:embed="rId3" cstate="print"/>
          <a:srcRect l="34744" t="5600" b="13107"/>
          <a:stretch>
            <a:fillRect/>
          </a:stretch>
        </p:blipFill>
        <p:spPr bwMode="auto">
          <a:xfrm>
            <a:off x="0" y="0"/>
            <a:ext cx="9144000" cy="6858000"/>
          </a:xfrm>
          <a:prstGeom prst="rect">
            <a:avLst/>
          </a:prstGeom>
          <a:noFill/>
          <a:ln w="9525">
            <a:noFill/>
            <a:miter lim="800000"/>
            <a:headEnd/>
            <a:tailEnd/>
          </a:ln>
        </p:spPr>
      </p:pic>
      <p:sp>
        <p:nvSpPr>
          <p:cNvPr id="337927" name="Text Box 7"/>
          <p:cNvSpPr txBox="1">
            <a:spLocks noChangeArrowheads="1"/>
          </p:cNvSpPr>
          <p:nvPr/>
        </p:nvSpPr>
        <p:spPr bwMode="auto">
          <a:xfrm>
            <a:off x="1673225" y="76200"/>
            <a:ext cx="1527175" cy="457200"/>
          </a:xfrm>
          <a:prstGeom prst="rect">
            <a:avLst/>
          </a:prstGeom>
          <a:noFill/>
          <a:ln w="9525">
            <a:noFill/>
            <a:miter lim="800000"/>
            <a:headEnd/>
            <a:tailEnd/>
          </a:ln>
          <a:effectLst/>
        </p:spPr>
        <p:txBody>
          <a:bodyPr wrap="none">
            <a:spAutoFit/>
          </a:bodyPr>
          <a:lstStyle/>
          <a:p>
            <a:pPr>
              <a:defRPr/>
            </a:pPr>
            <a:r>
              <a:rPr lang="en-US" dirty="0">
                <a:effectLst>
                  <a:outerShdw blurRad="38100" dist="38100" dir="2700000" algn="tl">
                    <a:srgbClr val="FFFFFF"/>
                  </a:outerShdw>
                </a:effectLst>
              </a:rPr>
              <a:t>Turbidite</a:t>
            </a:r>
          </a:p>
        </p:txBody>
      </p:sp>
      <p:sp>
        <p:nvSpPr>
          <p:cNvPr id="337928" name="Text Box 8"/>
          <p:cNvSpPr txBox="1">
            <a:spLocks noChangeArrowheads="1"/>
          </p:cNvSpPr>
          <p:nvPr/>
        </p:nvSpPr>
        <p:spPr bwMode="auto">
          <a:xfrm>
            <a:off x="60325" y="1981200"/>
            <a:ext cx="1749425" cy="822325"/>
          </a:xfrm>
          <a:prstGeom prst="rect">
            <a:avLst/>
          </a:prstGeom>
          <a:noFill/>
          <a:ln w="9525">
            <a:noFill/>
            <a:miter lim="800000"/>
            <a:headEnd/>
            <a:tailEnd/>
          </a:ln>
          <a:effectLst/>
        </p:spPr>
        <p:txBody>
          <a:bodyPr wrap="none" anchor="ctr" anchorCtr="1">
            <a:spAutoFit/>
          </a:bodyPr>
          <a:lstStyle/>
          <a:p>
            <a:pPr>
              <a:defRPr/>
            </a:pPr>
            <a:r>
              <a:rPr lang="en-US">
                <a:effectLst>
                  <a:outerShdw blurRad="38100" dist="38100" dir="2700000" algn="tl">
                    <a:srgbClr val="FFFFFF"/>
                  </a:outerShdw>
                </a:effectLst>
              </a:rPr>
              <a:t>   Pelagic</a:t>
            </a:r>
          </a:p>
          <a:p>
            <a:pPr>
              <a:defRPr/>
            </a:pPr>
            <a:r>
              <a:rPr lang="en-US">
                <a:effectLst>
                  <a:outerShdw blurRad="38100" dist="38100" dir="2700000" algn="tl">
                    <a:srgbClr val="FFFFFF"/>
                  </a:outerShdw>
                </a:effectLst>
              </a:rPr>
              <a:t>Sediments</a:t>
            </a:r>
          </a:p>
        </p:txBody>
      </p:sp>
      <p:sp>
        <p:nvSpPr>
          <p:cNvPr id="9" name="Right Arrow 8"/>
          <p:cNvSpPr/>
          <p:nvPr/>
        </p:nvSpPr>
        <p:spPr bwMode="auto">
          <a:xfrm rot="282742">
            <a:off x="1743297" y="3634782"/>
            <a:ext cx="3485375" cy="100257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spc="300" normalizeH="0" baseline="0" dirty="0">
                <a:ln>
                  <a:noFill/>
                </a:ln>
                <a:solidFill>
                  <a:srgbClr val="FF3300"/>
                </a:solidFill>
                <a:effectLst>
                  <a:outerShdw blurRad="38100" dist="38100" dir="2700000" algn="tl">
                    <a:srgbClr val="000000">
                      <a:alpha val="43137"/>
                    </a:srgbClr>
                  </a:outerShdw>
                </a:effectLst>
                <a:latin typeface="Arial Rounded MT Bold" pitchFamily="34" charset="0"/>
              </a:rPr>
              <a:t>subduction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IMG_0403"/>
          <p:cNvPicPr>
            <a:picLocks noChangeAspect="1" noChangeArrowheads="1"/>
          </p:cNvPicPr>
          <p:nvPr/>
        </p:nvPicPr>
        <p:blipFill>
          <a:blip r:embed="rId3" cstate="print"/>
          <a:srcRect/>
          <a:stretch>
            <a:fillRect/>
          </a:stretch>
        </p:blipFill>
        <p:spPr bwMode="auto">
          <a:xfrm>
            <a:off x="2260600" y="0"/>
            <a:ext cx="4572000" cy="6858000"/>
          </a:xfrm>
          <a:prstGeom prst="rect">
            <a:avLst/>
          </a:prstGeom>
          <a:noFill/>
          <a:ln w="9525">
            <a:noFill/>
            <a:miter lim="800000"/>
            <a:headEnd/>
            <a:tailEnd/>
          </a:ln>
        </p:spPr>
      </p:pic>
      <p:sp>
        <p:nvSpPr>
          <p:cNvPr id="3" name="Text Box 21"/>
          <p:cNvSpPr txBox="1">
            <a:spLocks noChangeArrowheads="1"/>
          </p:cNvSpPr>
          <p:nvPr/>
        </p:nvSpPr>
        <p:spPr bwMode="auto">
          <a:xfrm>
            <a:off x="951059" y="1968500"/>
            <a:ext cx="877741" cy="523220"/>
          </a:xfrm>
          <a:prstGeom prst="rect">
            <a:avLst/>
          </a:prstGeom>
          <a:noFill/>
          <a:ln w="9525">
            <a:noFill/>
            <a:miter lim="800000"/>
            <a:headEnd/>
            <a:tailEnd/>
          </a:ln>
        </p:spPr>
        <p:txBody>
          <a:bodyPr wrap="none">
            <a:spAutoFit/>
          </a:bodyPr>
          <a:lstStyle/>
          <a:p>
            <a:r>
              <a:rPr lang="en-US" sz="2800" b="1" dirty="0">
                <a:solidFill>
                  <a:srgbClr val="FF0000"/>
                </a:solidFill>
                <a:effectLst/>
                <a:latin typeface="Arial" pitchFamily="34" charset="0"/>
                <a:cs typeface="Arial" pitchFamily="34" charset="0"/>
              </a:rPr>
              <a:t>Talc</a:t>
            </a:r>
          </a:p>
        </p:txBody>
      </p:sp>
      <p:sp>
        <p:nvSpPr>
          <p:cNvPr id="4" name="Line 22"/>
          <p:cNvSpPr>
            <a:spLocks noChangeShapeType="1"/>
          </p:cNvSpPr>
          <p:nvPr/>
        </p:nvSpPr>
        <p:spPr bwMode="auto">
          <a:xfrm flipV="1">
            <a:off x="1879600" y="1435100"/>
            <a:ext cx="2692400" cy="850900"/>
          </a:xfrm>
          <a:prstGeom prst="line">
            <a:avLst/>
          </a:prstGeom>
          <a:noFill/>
          <a:ln w="41275">
            <a:solidFill>
              <a:srgbClr val="FF3300"/>
            </a:solidFill>
            <a:round/>
            <a:headEnd/>
            <a:tailEnd type="triangle" w="med" len="med"/>
          </a:ln>
          <a:effectLst>
            <a:outerShdw blurRad="50800" dist="38100" algn="l" rotWithShape="0">
              <a:prstClr val="black">
                <a:alpha val="40000"/>
              </a:prstClr>
            </a:outerShdw>
          </a:effectLst>
        </p:spPr>
        <p:txBody>
          <a:bodyPr/>
          <a:lstStyle/>
          <a:p>
            <a:pPr>
              <a:defRPr/>
            </a:pPr>
            <a:endParaRPr lang="en-US"/>
          </a:p>
        </p:txBody>
      </p:sp>
      <p:sp>
        <p:nvSpPr>
          <p:cNvPr id="5" name="Line 22"/>
          <p:cNvSpPr>
            <a:spLocks noChangeShapeType="1"/>
          </p:cNvSpPr>
          <p:nvPr/>
        </p:nvSpPr>
        <p:spPr bwMode="auto">
          <a:xfrm>
            <a:off x="1892300" y="2311400"/>
            <a:ext cx="3886200" cy="889000"/>
          </a:xfrm>
          <a:prstGeom prst="line">
            <a:avLst/>
          </a:prstGeom>
          <a:noFill/>
          <a:ln w="41275">
            <a:solidFill>
              <a:srgbClr val="FF3300"/>
            </a:solidFill>
            <a:round/>
            <a:headEnd/>
            <a:tailEnd type="triangle" w="med" len="med"/>
          </a:ln>
          <a:effectLst>
            <a:outerShdw blurRad="50800" dist="38100" algn="l" rotWithShape="0">
              <a:prstClr val="black">
                <a:alpha val="40000"/>
              </a:prstClr>
            </a:outerShdw>
          </a:effectLst>
        </p:spPr>
        <p:txBody>
          <a:bodyPr/>
          <a:lstStyle/>
          <a:p>
            <a:pPr>
              <a:defRPr/>
            </a:pPr>
            <a:endParaRPr lang="en-US"/>
          </a:p>
        </p:txBody>
      </p:sp>
      <p:sp>
        <p:nvSpPr>
          <p:cNvPr id="6" name="Line 22"/>
          <p:cNvSpPr>
            <a:spLocks noChangeShapeType="1"/>
          </p:cNvSpPr>
          <p:nvPr/>
        </p:nvSpPr>
        <p:spPr bwMode="auto">
          <a:xfrm>
            <a:off x="1905000" y="2298700"/>
            <a:ext cx="2082800" cy="2578100"/>
          </a:xfrm>
          <a:prstGeom prst="line">
            <a:avLst/>
          </a:prstGeom>
          <a:noFill/>
          <a:ln w="41275">
            <a:solidFill>
              <a:srgbClr val="FF3300"/>
            </a:solidFill>
            <a:round/>
            <a:headEnd/>
            <a:tailEnd type="triangle" w="med" len="med"/>
          </a:ln>
          <a:effectLst>
            <a:outerShdw blurRad="50800" dist="38100" algn="l" rotWithShape="0">
              <a:prstClr val="black">
                <a:alpha val="40000"/>
              </a:prstClr>
            </a:outerShdw>
          </a:effectLst>
        </p:spPr>
        <p:txBody>
          <a:bodyPr/>
          <a:lstStyle/>
          <a:p>
            <a:pPr>
              <a:defRPr/>
            </a:pP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35842" name="Picture 22" descr="blue card.tif"/>
          <p:cNvPicPr>
            <a:picLocks noChangeAspect="1"/>
          </p:cNvPicPr>
          <p:nvPr/>
        </p:nvPicPr>
        <p:blipFill>
          <a:blip r:embed="rId4" cstate="print"/>
          <a:srcRect/>
          <a:stretch>
            <a:fillRect/>
          </a:stretch>
        </p:blipFill>
        <p:spPr bwMode="auto">
          <a:xfrm>
            <a:off x="6319838" y="2173288"/>
            <a:ext cx="1797050" cy="2511425"/>
          </a:xfrm>
          <a:prstGeom prst="rect">
            <a:avLst/>
          </a:prstGeom>
          <a:noFill/>
          <a:ln w="9525">
            <a:noFill/>
            <a:miter lim="800000"/>
            <a:headEnd/>
            <a:tailEnd/>
          </a:ln>
        </p:spPr>
      </p:pic>
      <p:pic>
        <p:nvPicPr>
          <p:cNvPr id="35843" name="Picture 23" descr="blue card.tif"/>
          <p:cNvPicPr>
            <a:picLocks noChangeAspect="1"/>
          </p:cNvPicPr>
          <p:nvPr/>
        </p:nvPicPr>
        <p:blipFill>
          <a:blip r:embed="rId4" cstate="print"/>
          <a:srcRect/>
          <a:stretch>
            <a:fillRect/>
          </a:stretch>
        </p:blipFill>
        <p:spPr bwMode="auto">
          <a:xfrm>
            <a:off x="4535488" y="2173288"/>
            <a:ext cx="1795462" cy="2511425"/>
          </a:xfrm>
          <a:prstGeom prst="rect">
            <a:avLst/>
          </a:prstGeom>
          <a:noFill/>
          <a:ln w="9525">
            <a:noFill/>
            <a:miter lim="800000"/>
            <a:headEnd/>
            <a:tailEnd/>
          </a:ln>
        </p:spPr>
      </p:pic>
      <p:pic>
        <p:nvPicPr>
          <p:cNvPr id="35844" name="Picture 24" descr="blue card.tif"/>
          <p:cNvPicPr>
            <a:picLocks noChangeAspect="1"/>
          </p:cNvPicPr>
          <p:nvPr/>
        </p:nvPicPr>
        <p:blipFill>
          <a:blip r:embed="rId4" cstate="print"/>
          <a:srcRect/>
          <a:stretch>
            <a:fillRect/>
          </a:stretch>
        </p:blipFill>
        <p:spPr bwMode="auto">
          <a:xfrm>
            <a:off x="2749550" y="2173288"/>
            <a:ext cx="1797050" cy="2511425"/>
          </a:xfrm>
          <a:prstGeom prst="rect">
            <a:avLst/>
          </a:prstGeom>
          <a:noFill/>
          <a:ln w="9525">
            <a:noFill/>
            <a:miter lim="800000"/>
            <a:headEnd/>
            <a:tailEnd/>
          </a:ln>
        </p:spPr>
      </p:pic>
      <p:pic>
        <p:nvPicPr>
          <p:cNvPr id="35845" name="Picture 25" descr="blue card.tif"/>
          <p:cNvPicPr>
            <a:picLocks noChangeAspect="1"/>
          </p:cNvPicPr>
          <p:nvPr/>
        </p:nvPicPr>
        <p:blipFill>
          <a:blip r:embed="rId4" cstate="print"/>
          <a:srcRect/>
          <a:stretch>
            <a:fillRect/>
          </a:stretch>
        </p:blipFill>
        <p:spPr bwMode="auto">
          <a:xfrm>
            <a:off x="963613" y="2173288"/>
            <a:ext cx="1797050" cy="251142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39938" name="Picture 22" descr="blue card.tif"/>
          <p:cNvPicPr>
            <a:picLocks noChangeAspect="1"/>
          </p:cNvPicPr>
          <p:nvPr/>
        </p:nvPicPr>
        <p:blipFill>
          <a:blip r:embed="rId4" cstate="print"/>
          <a:srcRect/>
          <a:stretch>
            <a:fillRect/>
          </a:stretch>
        </p:blipFill>
        <p:spPr bwMode="auto">
          <a:xfrm>
            <a:off x="6319838" y="2173288"/>
            <a:ext cx="1797050" cy="2511425"/>
          </a:xfrm>
          <a:prstGeom prst="rect">
            <a:avLst/>
          </a:prstGeom>
          <a:noFill/>
          <a:ln w="9525">
            <a:noFill/>
            <a:miter lim="800000"/>
            <a:headEnd/>
            <a:tailEnd/>
          </a:ln>
        </p:spPr>
      </p:pic>
      <p:pic>
        <p:nvPicPr>
          <p:cNvPr id="39939" name="Picture 23" descr="blue card.tif"/>
          <p:cNvPicPr>
            <a:picLocks noChangeAspect="1"/>
          </p:cNvPicPr>
          <p:nvPr/>
        </p:nvPicPr>
        <p:blipFill>
          <a:blip r:embed="rId4" cstate="print"/>
          <a:srcRect/>
          <a:stretch>
            <a:fillRect/>
          </a:stretch>
        </p:blipFill>
        <p:spPr bwMode="auto">
          <a:xfrm>
            <a:off x="4535488" y="2173288"/>
            <a:ext cx="1795462" cy="2511425"/>
          </a:xfrm>
          <a:prstGeom prst="rect">
            <a:avLst/>
          </a:prstGeom>
          <a:noFill/>
          <a:ln w="9525">
            <a:noFill/>
            <a:miter lim="800000"/>
            <a:headEnd/>
            <a:tailEnd/>
          </a:ln>
        </p:spPr>
      </p:pic>
      <p:pic>
        <p:nvPicPr>
          <p:cNvPr id="39940" name="Picture 24" descr="blue card.tif"/>
          <p:cNvPicPr>
            <a:picLocks noChangeAspect="1"/>
          </p:cNvPicPr>
          <p:nvPr/>
        </p:nvPicPr>
        <p:blipFill>
          <a:blip r:embed="rId4" cstate="print"/>
          <a:srcRect/>
          <a:stretch>
            <a:fillRect/>
          </a:stretch>
        </p:blipFill>
        <p:spPr bwMode="auto">
          <a:xfrm>
            <a:off x="2749550" y="2173288"/>
            <a:ext cx="1797050" cy="2511425"/>
          </a:xfrm>
          <a:prstGeom prst="rect">
            <a:avLst/>
          </a:prstGeom>
          <a:noFill/>
          <a:ln w="9525">
            <a:noFill/>
            <a:miter lim="800000"/>
            <a:headEnd/>
            <a:tailEnd/>
          </a:ln>
        </p:spPr>
      </p:pic>
      <p:pic>
        <p:nvPicPr>
          <p:cNvPr id="39941" name="Picture 25" descr="blue card.tif"/>
          <p:cNvPicPr>
            <a:picLocks noChangeAspect="1"/>
          </p:cNvPicPr>
          <p:nvPr/>
        </p:nvPicPr>
        <p:blipFill>
          <a:blip r:embed="rId4" cstate="print"/>
          <a:srcRect/>
          <a:stretch>
            <a:fillRect/>
          </a:stretch>
        </p:blipFill>
        <p:spPr bwMode="auto">
          <a:xfrm>
            <a:off x="963613" y="2173288"/>
            <a:ext cx="1797050" cy="2511425"/>
          </a:xfrm>
          <a:prstGeom prst="rect">
            <a:avLst/>
          </a:prstGeom>
          <a:noFill/>
          <a:ln w="9525">
            <a:noFill/>
            <a:miter lim="800000"/>
            <a:headEnd/>
            <a:tailEnd/>
          </a:ln>
        </p:spPr>
      </p:pic>
      <p:pic>
        <p:nvPicPr>
          <p:cNvPr id="39945" name="Picture 8" descr="green card.tif"/>
          <p:cNvPicPr>
            <a:picLocks noChangeAspect="1"/>
          </p:cNvPicPr>
          <p:nvPr/>
        </p:nvPicPr>
        <p:blipFill>
          <a:blip r:embed="rId5" cstate="print"/>
          <a:srcRect/>
          <a:stretch>
            <a:fillRect/>
          </a:stretch>
        </p:blipFill>
        <p:spPr bwMode="auto">
          <a:xfrm>
            <a:off x="6346825" y="2155825"/>
            <a:ext cx="1820863" cy="254635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39938" name="Picture 22" descr="blue card.tif"/>
          <p:cNvPicPr>
            <a:picLocks noChangeAspect="1"/>
          </p:cNvPicPr>
          <p:nvPr/>
        </p:nvPicPr>
        <p:blipFill>
          <a:blip r:embed="rId4" cstate="print"/>
          <a:srcRect/>
          <a:stretch>
            <a:fillRect/>
          </a:stretch>
        </p:blipFill>
        <p:spPr bwMode="auto">
          <a:xfrm>
            <a:off x="6319838" y="2173288"/>
            <a:ext cx="1797050" cy="2511425"/>
          </a:xfrm>
          <a:prstGeom prst="rect">
            <a:avLst/>
          </a:prstGeom>
          <a:noFill/>
          <a:ln w="9525">
            <a:noFill/>
            <a:miter lim="800000"/>
            <a:headEnd/>
            <a:tailEnd/>
          </a:ln>
        </p:spPr>
      </p:pic>
      <p:pic>
        <p:nvPicPr>
          <p:cNvPr id="39939" name="Picture 23" descr="blue card.tif"/>
          <p:cNvPicPr>
            <a:picLocks noChangeAspect="1"/>
          </p:cNvPicPr>
          <p:nvPr/>
        </p:nvPicPr>
        <p:blipFill>
          <a:blip r:embed="rId4" cstate="print"/>
          <a:srcRect/>
          <a:stretch>
            <a:fillRect/>
          </a:stretch>
        </p:blipFill>
        <p:spPr bwMode="auto">
          <a:xfrm>
            <a:off x="4535488" y="2173288"/>
            <a:ext cx="1795462" cy="2511425"/>
          </a:xfrm>
          <a:prstGeom prst="rect">
            <a:avLst/>
          </a:prstGeom>
          <a:noFill/>
          <a:ln w="9525">
            <a:noFill/>
            <a:miter lim="800000"/>
            <a:headEnd/>
            <a:tailEnd/>
          </a:ln>
        </p:spPr>
      </p:pic>
      <p:pic>
        <p:nvPicPr>
          <p:cNvPr id="39940" name="Picture 24" descr="blue card.tif"/>
          <p:cNvPicPr>
            <a:picLocks noChangeAspect="1"/>
          </p:cNvPicPr>
          <p:nvPr/>
        </p:nvPicPr>
        <p:blipFill>
          <a:blip r:embed="rId4" cstate="print"/>
          <a:srcRect/>
          <a:stretch>
            <a:fillRect/>
          </a:stretch>
        </p:blipFill>
        <p:spPr bwMode="auto">
          <a:xfrm>
            <a:off x="2749550" y="2173288"/>
            <a:ext cx="1797050" cy="2511425"/>
          </a:xfrm>
          <a:prstGeom prst="rect">
            <a:avLst/>
          </a:prstGeom>
          <a:noFill/>
          <a:ln w="9525">
            <a:noFill/>
            <a:miter lim="800000"/>
            <a:headEnd/>
            <a:tailEnd/>
          </a:ln>
        </p:spPr>
      </p:pic>
      <p:pic>
        <p:nvPicPr>
          <p:cNvPr id="39941" name="Picture 25" descr="blue card.tif"/>
          <p:cNvPicPr>
            <a:picLocks noChangeAspect="1"/>
          </p:cNvPicPr>
          <p:nvPr/>
        </p:nvPicPr>
        <p:blipFill>
          <a:blip r:embed="rId4" cstate="print"/>
          <a:srcRect/>
          <a:stretch>
            <a:fillRect/>
          </a:stretch>
        </p:blipFill>
        <p:spPr bwMode="auto">
          <a:xfrm>
            <a:off x="963613" y="2173288"/>
            <a:ext cx="1797050" cy="2511425"/>
          </a:xfrm>
          <a:prstGeom prst="rect">
            <a:avLst/>
          </a:prstGeom>
          <a:noFill/>
          <a:ln w="9525">
            <a:noFill/>
            <a:miter lim="800000"/>
            <a:headEnd/>
            <a:tailEnd/>
          </a:ln>
        </p:spPr>
      </p:pic>
      <p:pic>
        <p:nvPicPr>
          <p:cNvPr id="39944" name="Picture 7" descr="green card.tif"/>
          <p:cNvPicPr>
            <a:picLocks noChangeAspect="1"/>
          </p:cNvPicPr>
          <p:nvPr/>
        </p:nvPicPr>
        <p:blipFill>
          <a:blip r:embed="rId5" cstate="print"/>
          <a:srcRect/>
          <a:stretch>
            <a:fillRect/>
          </a:stretch>
        </p:blipFill>
        <p:spPr bwMode="auto">
          <a:xfrm>
            <a:off x="4552950" y="2155825"/>
            <a:ext cx="1820863" cy="2546350"/>
          </a:xfrm>
          <a:prstGeom prst="rect">
            <a:avLst/>
          </a:prstGeom>
          <a:noFill/>
          <a:ln w="9525">
            <a:noFill/>
            <a:miter lim="800000"/>
            <a:headEnd/>
            <a:tailEnd/>
          </a:ln>
        </p:spPr>
      </p:pic>
      <p:pic>
        <p:nvPicPr>
          <p:cNvPr id="39945" name="Picture 8" descr="green card.tif"/>
          <p:cNvPicPr>
            <a:picLocks noChangeAspect="1"/>
          </p:cNvPicPr>
          <p:nvPr/>
        </p:nvPicPr>
        <p:blipFill>
          <a:blip r:embed="rId5" cstate="print"/>
          <a:srcRect/>
          <a:stretch>
            <a:fillRect/>
          </a:stretch>
        </p:blipFill>
        <p:spPr bwMode="auto">
          <a:xfrm>
            <a:off x="6346825" y="2155825"/>
            <a:ext cx="1820863" cy="254635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3300"/>
            </a:solidFill>
            <a:effectLst>
              <a:outerShdw blurRad="38100" dist="38100" dir="2700000" algn="tl">
                <a:srgbClr val="000000">
                  <a:alpha val="43137"/>
                </a:srgbClr>
              </a:outerShdw>
            </a:effectLst>
            <a:latin typeface="Arial Rounded MT Bold"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3300"/>
            </a:solidFill>
            <a:effectLst>
              <a:outerShdw blurRad="38100" dist="38100" dir="2700000" algn="tl">
                <a:srgbClr val="000000">
                  <a:alpha val="43137"/>
                </a:srgbClr>
              </a:outerShdw>
            </a:effectLst>
            <a:latin typeface="Arial Rounded MT Bold" pitchFamily="34" charset="0"/>
          </a:defRPr>
        </a:defPPr>
      </a:lstStyle>
    </a:lnDef>
    <a:txDef>
      <a:spPr>
        <a:noFill/>
      </a:spPr>
      <a:bodyPr>
        <a:spAutoFit/>
      </a:bodyPr>
      <a:lstStyle>
        <a:defPPr algn="ctr">
          <a:defRPr b="1" dirty="0">
            <a:solidFill>
              <a:srgbClr val="FFFFFF"/>
            </a:solidFill>
            <a:effectLst>
              <a:outerShdw blurRad="38100" dist="38100" dir="2700000" algn="tl">
                <a:srgbClr val="000000">
                  <a:alpha val="43137"/>
                </a:srgbClr>
              </a:outerShdw>
            </a:effectLst>
            <a:latin typeface="Arial" pitchFamily="34" charset="0"/>
            <a:cs typeface="Arial" pitchFamily="34" charset="0"/>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8595</TotalTime>
  <Words>1788</Words>
  <Application>Microsoft Office PowerPoint</Application>
  <PresentationFormat>On-screen Show (4:3)</PresentationFormat>
  <Paragraphs>227</Paragraphs>
  <Slides>60</Slides>
  <Notes>60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Arial Rounded MT Bold</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Salton Trough Geology</dc:title>
  <dc:creator>Jacobson</dc:creator>
  <cp:lastModifiedBy>Gary Jacobson</cp:lastModifiedBy>
  <cp:revision>147</cp:revision>
  <dcterms:modified xsi:type="dcterms:W3CDTF">2017-08-09T19:53:34Z</dcterms:modified>
</cp:coreProperties>
</file>